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07" r:id="rId2"/>
    <p:sldId id="289" r:id="rId3"/>
    <p:sldId id="294" r:id="rId4"/>
    <p:sldId id="265" r:id="rId5"/>
    <p:sldId id="315" r:id="rId6"/>
    <p:sldId id="316" r:id="rId7"/>
    <p:sldId id="331" r:id="rId8"/>
    <p:sldId id="332" r:id="rId9"/>
    <p:sldId id="333" r:id="rId10"/>
    <p:sldId id="334" r:id="rId11"/>
    <p:sldId id="335" r:id="rId12"/>
    <p:sldId id="336" r:id="rId13"/>
    <p:sldId id="342" r:id="rId14"/>
    <p:sldId id="343" r:id="rId15"/>
    <p:sldId id="337" r:id="rId16"/>
    <p:sldId id="338" r:id="rId17"/>
    <p:sldId id="339" r:id="rId18"/>
    <p:sldId id="340" r:id="rId19"/>
    <p:sldId id="341" r:id="rId20"/>
    <p:sldId id="314" r:id="rId21"/>
    <p:sldId id="312" r:id="rId22"/>
    <p:sldId id="313" r:id="rId23"/>
    <p:sldId id="303" r:id="rId24"/>
    <p:sldId id="328" r:id="rId25"/>
    <p:sldId id="329" r:id="rId26"/>
    <p:sldId id="330" r:id="rId27"/>
    <p:sldId id="304" r:id="rId28"/>
    <p:sldId id="326" r:id="rId29"/>
    <p:sldId id="305" r:id="rId30"/>
    <p:sldId id="277" r:id="rId31"/>
    <p:sldId id="31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29"/>
    <a:srgbClr val="663300"/>
    <a:srgbClr val="967200"/>
    <a:srgbClr val="BC8F00"/>
    <a:srgbClr val="996600"/>
    <a:srgbClr val="56352C"/>
    <a:srgbClr val="FFFF66"/>
    <a:srgbClr val="DEA900"/>
    <a:srgbClr val="F2B800"/>
    <a:srgbClr val="FFCE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94671" autoAdjust="0"/>
  </p:normalViewPr>
  <p:slideViewPr>
    <p:cSldViewPr>
      <p:cViewPr varScale="1">
        <p:scale>
          <a:sx n="74" d="100"/>
          <a:sy n="74" d="100"/>
        </p:scale>
        <p:origin x="-11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8403B4-29AD-4354-93A4-309538463BFB}" type="datetimeFigureOut">
              <a:rPr lang="en-US" smtClean="0"/>
              <a:pPr/>
              <a:t>3/15/2011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B2066C-E917-4DD9-8A6B-E6EEC96DE862}" type="slidenum">
              <a:rPr lang="en-US" smtClean="0"/>
              <a:pPr/>
              <a:t>‹#›</a:t>
            </a:fld>
            <a:endParaRPr lang="en-US"/>
          </a:p>
        </p:txBody>
      </p:sp>
    </p:spTree>
    <p:extLst>
      <p:ext uri="{BB962C8B-B14F-4D97-AF65-F5344CB8AC3E}">
        <p14:creationId xmlns="" xmlns:p14="http://schemas.microsoft.com/office/powerpoint/2010/main" val="292434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6A5ABF-E3EB-40DB-8614-DE92A22D45EF}" type="datetimeFigureOut">
              <a:rPr lang="en-US" smtClean="0"/>
              <a:pPr/>
              <a:t>3/15/2011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0A8EDE-0F7E-47A6-99FE-C09E48459D94}" type="slidenum">
              <a:rPr lang="en-US" smtClean="0"/>
              <a:pPr/>
              <a:t>‹#›</a:t>
            </a:fld>
            <a:endParaRPr lang="en-US"/>
          </a:p>
        </p:txBody>
      </p:sp>
    </p:spTree>
    <p:extLst>
      <p:ext uri="{BB962C8B-B14F-4D97-AF65-F5344CB8AC3E}">
        <p14:creationId xmlns="" xmlns:p14="http://schemas.microsoft.com/office/powerpoint/2010/main" val="123063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0A8EDE-0F7E-47A6-99FE-C09E48459D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0A8EDE-0F7E-47A6-99FE-C09E48459D94}"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0A8EDE-0F7E-47A6-99FE-C09E48459D9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0A8EDE-0F7E-47A6-99FE-C09E48459D9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0A8EDE-0F7E-47A6-99FE-C09E48459D9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7800" y="3581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4FB6019-2D7A-4378-BB6D-7B3623B9FCCA}" type="datetimeFigureOut">
              <a:rPr lang="en-US" smtClean="0"/>
              <a:pPr/>
              <a:t>3/15/2011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2E262-2EDA-4ACF-8677-B07B460A61A1}" type="slidenum">
              <a:rPr lang="en-US" smtClean="0"/>
              <a:pPr/>
              <a:t>‹#›</a:t>
            </a:fld>
            <a:endParaRPr lang="en-US"/>
          </a:p>
        </p:txBody>
      </p:sp>
      <p:sp>
        <p:nvSpPr>
          <p:cNvPr id="7" name="Title Placeholder 1"/>
          <p:cNvSpPr txBox="1">
            <a:spLocks/>
          </p:cNvSpPr>
          <p:nvPr userDrawn="1"/>
        </p:nvSpPr>
        <p:spPr>
          <a:xfrm>
            <a:off x="3581400" y="304800"/>
            <a:ext cx="53340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66"/>
                </a:solidFill>
                <a:effectLst/>
                <a:uLnTx/>
                <a:uFillTx/>
                <a:latin typeface="+mj-lt"/>
                <a:ea typeface="+mj-ea"/>
                <a:cs typeface="+mj-cs"/>
              </a:rPr>
              <a:t>Click to edit Master title style</a:t>
            </a:r>
            <a:endParaRPr kumimoji="0" lang="en-US" sz="3200" b="0" i="0" u="none" strike="noStrike" kern="1200" cap="none" spc="0" normalizeH="0" baseline="0" noProof="0" dirty="0">
              <a:ln>
                <a:noFill/>
              </a:ln>
              <a:solidFill>
                <a:srgbClr val="FFFF66"/>
              </a:solidFill>
              <a:effectLst/>
              <a:uLnTx/>
              <a:uFillTx/>
              <a:latin typeface="+mj-lt"/>
              <a:ea typeface="+mj-ea"/>
              <a:cs typeface="+mj-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B6019-2D7A-4378-BB6D-7B3623B9FCCA}" type="datetimeFigureOut">
              <a:rPr lang="en-US" smtClean="0"/>
              <a:pPr/>
              <a:t>3/15/2011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2E262-2EDA-4ACF-8677-B07B460A61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B6019-2D7A-4378-BB6D-7B3623B9FCCA}" type="datetimeFigureOut">
              <a:rPr lang="en-US" smtClean="0"/>
              <a:pPr/>
              <a:t>3/15/2011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2E262-2EDA-4ACF-8677-B07B460A61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304800"/>
            <a:ext cx="7086600" cy="792162"/>
          </a:xfrm>
        </p:spPr>
        <p:txBody>
          <a:bodyPr>
            <a:noAutofit/>
          </a:bodyPr>
          <a:lstStyle>
            <a:lvl1pPr algn="r">
              <a:defRPr sz="3200">
                <a:solidFill>
                  <a:srgbClr val="FFFF00"/>
                </a:solidFill>
                <a:latin typeface="+mj-lt"/>
              </a:defRPr>
            </a:lvl1pPr>
          </a:lstStyle>
          <a:p>
            <a:r>
              <a:rPr lang="en-US" dirty="0" smtClean="0"/>
              <a:t>Introduction</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4FB6019-2D7A-4378-BB6D-7B3623B9FCCA}" type="datetimeFigureOut">
              <a:rPr lang="en-US" smtClean="0"/>
              <a:pPr/>
              <a:t>3/15/2011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2E262-2EDA-4ACF-8677-B07B460A61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FB6019-2D7A-4378-BB6D-7B3623B9FCCA}" type="datetimeFigureOut">
              <a:rPr lang="en-US" smtClean="0"/>
              <a:pPr/>
              <a:t>3/15/2011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2E262-2EDA-4ACF-8677-B07B460A61A1}" type="slidenum">
              <a:rPr lang="en-US" smtClean="0"/>
              <a:pPr/>
              <a:t>‹#›</a:t>
            </a:fld>
            <a:endParaRPr lang="en-US"/>
          </a:p>
        </p:txBody>
      </p:sp>
      <p:sp>
        <p:nvSpPr>
          <p:cNvPr id="7" name="Title Placeholder 1"/>
          <p:cNvSpPr txBox="1">
            <a:spLocks/>
          </p:cNvSpPr>
          <p:nvPr userDrawn="1"/>
        </p:nvSpPr>
        <p:spPr>
          <a:xfrm>
            <a:off x="3581400" y="304800"/>
            <a:ext cx="53340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FF66"/>
                </a:solidFill>
                <a:effectLst/>
                <a:uLnTx/>
                <a:uFillTx/>
                <a:latin typeface="+mj-lt"/>
                <a:ea typeface="+mj-ea"/>
                <a:cs typeface="+mj-cs"/>
              </a:rPr>
              <a:t>Click to edit Master title style</a:t>
            </a:r>
            <a:endParaRPr kumimoji="0" lang="en-US" sz="3200" b="0" i="0" u="none" strike="noStrike" kern="1200" cap="none" spc="0" normalizeH="0" baseline="0" noProof="0" dirty="0">
              <a:ln>
                <a:noFill/>
              </a:ln>
              <a:solidFill>
                <a:srgbClr val="FFFF66"/>
              </a:solidFill>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FB6019-2D7A-4378-BB6D-7B3623B9FCCA}" type="datetimeFigureOut">
              <a:rPr lang="en-US" smtClean="0"/>
              <a:pPr/>
              <a:t>3/15/2011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2E262-2EDA-4ACF-8677-B07B460A61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B6019-2D7A-4378-BB6D-7B3623B9FCCA}" type="datetimeFigureOut">
              <a:rPr lang="en-US" smtClean="0"/>
              <a:pPr/>
              <a:t>3/15/2011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2E262-2EDA-4ACF-8677-B07B460A61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05200" y="457200"/>
            <a:ext cx="5334000" cy="79216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4FB6019-2D7A-4378-BB6D-7B3623B9FCCA}" type="datetimeFigureOut">
              <a:rPr lang="en-US" smtClean="0"/>
              <a:pPr/>
              <a:t>3/15/2011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2E262-2EDA-4ACF-8677-B07B460A61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B6019-2D7A-4378-BB6D-7B3623B9FCCA}" type="datetimeFigureOut">
              <a:rPr lang="en-US" smtClean="0"/>
              <a:pPr/>
              <a:t>3/15/2011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2E262-2EDA-4ACF-8677-B07B460A61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B6019-2D7A-4378-BB6D-7B3623B9FCCA}" type="datetimeFigureOut">
              <a:rPr lang="en-US" smtClean="0"/>
              <a:pPr/>
              <a:t>3/15/2011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2E262-2EDA-4ACF-8677-B07B460A61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B6019-2D7A-4378-BB6D-7B3623B9FCCA}" type="datetimeFigureOut">
              <a:rPr lang="en-US" smtClean="0"/>
              <a:pPr/>
              <a:t>3/15/2011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2E262-2EDA-4ACF-8677-B07B460A61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1400" y="304800"/>
            <a:ext cx="53340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solidFill>
            <a:schemeClr val="bg2">
              <a:lumMod val="75000"/>
            </a:scheme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B6019-2D7A-4378-BB6D-7B3623B9FCCA}" type="datetimeFigureOut">
              <a:rPr lang="en-US" smtClean="0"/>
              <a:pPr/>
              <a:t>3/15/2011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2E262-2EDA-4ACF-8677-B07B460A61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kern="1200">
          <a:solidFill>
            <a:srgbClr val="FFFF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 w_graphic.jpg"/>
          <p:cNvPicPr>
            <a:picLocks noChangeAspect="1"/>
          </p:cNvPicPr>
          <p:nvPr/>
        </p:nvPicPr>
        <p:blipFill>
          <a:blip r:embed="rId3" cstate="print"/>
          <a:stretch>
            <a:fillRect/>
          </a:stretch>
        </p:blipFill>
        <p:spPr>
          <a:xfrm>
            <a:off x="-11373" y="0"/>
            <a:ext cx="9144000" cy="6858000"/>
          </a:xfrm>
          <a:prstGeom prst="rect">
            <a:avLst/>
          </a:prstGeom>
        </p:spPr>
      </p:pic>
      <p:sp>
        <p:nvSpPr>
          <p:cNvPr id="3" name="Content Placeholder 2"/>
          <p:cNvSpPr>
            <a:spLocks noGrp="1"/>
          </p:cNvSpPr>
          <p:nvPr>
            <p:ph idx="1"/>
          </p:nvPr>
        </p:nvSpPr>
        <p:spPr>
          <a:xfrm>
            <a:off x="381000" y="2057400"/>
            <a:ext cx="8382000" cy="3429000"/>
          </a:xfrm>
          <a:noFill/>
        </p:spPr>
        <p:txBody>
          <a:bodyPr>
            <a:noAutofit/>
          </a:bodyPr>
          <a:lstStyle/>
          <a:p>
            <a:pPr marL="0" indent="0" algn="ctr">
              <a:spcBef>
                <a:spcPts val="0"/>
              </a:spcBef>
              <a:buNone/>
            </a:pPr>
            <a:r>
              <a:rPr lang="en-US" sz="3600" dirty="0" smtClean="0">
                <a:latin typeface="Arial Black" pitchFamily="34" charset="0"/>
              </a:rPr>
              <a:t>Army OneSource</a:t>
            </a:r>
          </a:p>
          <a:p>
            <a:pPr marL="0" indent="0" algn="ctr">
              <a:spcBef>
                <a:spcPts val="0"/>
              </a:spcBef>
              <a:buNone/>
            </a:pPr>
            <a:r>
              <a:rPr lang="en-US" sz="3600" dirty="0" smtClean="0">
                <a:latin typeface="Arial Black" pitchFamily="34" charset="0"/>
              </a:rPr>
              <a:t>Building Awareness Campaign</a:t>
            </a:r>
          </a:p>
          <a:p>
            <a:pPr marL="0" indent="0" algn="ctr">
              <a:spcBef>
                <a:spcPts val="0"/>
              </a:spcBef>
              <a:buNone/>
            </a:pPr>
            <a:r>
              <a:rPr lang="en-US" sz="3600" dirty="0" smtClean="0">
                <a:latin typeface="Arial Black" pitchFamily="34" charset="0"/>
              </a:rPr>
              <a:t> </a:t>
            </a:r>
          </a:p>
          <a:p>
            <a:pPr marL="0" indent="0" algn="ctr">
              <a:spcBef>
                <a:spcPts val="1800"/>
              </a:spcBef>
              <a:buNone/>
            </a:pPr>
            <a:r>
              <a:rPr lang="en-US" sz="3600" dirty="0" smtClean="0">
                <a:latin typeface="Arial Black" pitchFamily="34" charset="0"/>
              </a:rPr>
              <a:t>Legal Assistance </a:t>
            </a:r>
          </a:p>
          <a:p>
            <a:pPr marL="0" indent="0" algn="ctr">
              <a:spcBef>
                <a:spcPts val="0"/>
              </a:spcBef>
              <a:buNone/>
            </a:pPr>
            <a:r>
              <a:rPr lang="en-US" sz="3600" dirty="0" smtClean="0">
                <a:latin typeface="Arial Black" pitchFamily="34" charset="0"/>
              </a:rPr>
              <a:t>Focus Area</a:t>
            </a:r>
            <a:endParaRPr lang="en-US" sz="3600"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jpg"/>
          <p:cNvPicPr>
            <a:picLocks noChangeAspect="1"/>
          </p:cNvPicPr>
          <p:nvPr/>
        </p:nvPicPr>
        <p:blipFill>
          <a:blip r:embed="rId2" cstate="print"/>
          <a:stretch>
            <a:fillRect/>
          </a:stretch>
        </p:blipFill>
        <p:spPr>
          <a:xfrm>
            <a:off x="0" y="0"/>
            <a:ext cx="9144000" cy="6858000"/>
          </a:xfrm>
          <a:prstGeom prst="rect">
            <a:avLst/>
          </a:prstGeom>
        </p:spPr>
      </p:pic>
      <p:sp>
        <p:nvSpPr>
          <p:cNvPr id="5" name="Title 5"/>
          <p:cNvSpPr>
            <a:spLocks noGrp="1"/>
          </p:cNvSpPr>
          <p:nvPr>
            <p:ph type="title"/>
          </p:nvPr>
        </p:nvSpPr>
        <p:spPr>
          <a:xfrm>
            <a:off x="4495800" y="304800"/>
            <a:ext cx="4343400" cy="838200"/>
          </a:xfrm>
        </p:spPr>
        <p:txBody>
          <a:bodyPr/>
          <a:lstStyle/>
          <a:p>
            <a:r>
              <a:rPr lang="en-US" sz="2800" dirty="0" smtClean="0">
                <a:solidFill>
                  <a:srgbClr val="FFCC29"/>
                </a:solidFill>
                <a:latin typeface="Arial Narrow" pitchFamily="34" charset="0"/>
                <a:cs typeface="Arial" pitchFamily="34" charset="0"/>
              </a:rPr>
              <a:t>Impact on Military Operations</a:t>
            </a:r>
            <a:endParaRPr lang="en-US" sz="2800" dirty="0">
              <a:solidFill>
                <a:srgbClr val="FFCC29"/>
              </a:solidFill>
              <a:latin typeface="Arial Narrow" pitchFamily="34" charset="0"/>
              <a:cs typeface="Arial" pitchFamily="34" charset="0"/>
            </a:endParaRPr>
          </a:p>
        </p:txBody>
      </p:sp>
      <p:sp>
        <p:nvSpPr>
          <p:cNvPr id="6" name="TextBox 5"/>
          <p:cNvSpPr txBox="1"/>
          <p:nvPr/>
        </p:nvSpPr>
        <p:spPr>
          <a:xfrm>
            <a:off x="762000" y="2667000"/>
            <a:ext cx="7620000" cy="3066673"/>
          </a:xfrm>
          <a:prstGeom prst="rect">
            <a:avLst/>
          </a:prstGeom>
          <a:noFill/>
        </p:spPr>
        <p:txBody>
          <a:bodyPr wrap="square" rtlCol="0">
            <a:spAutoFit/>
          </a:bodyPr>
          <a:lstStyle/>
          <a:p>
            <a:pPr marL="342900" indent="-342900">
              <a:lnSpc>
                <a:spcPct val="150000"/>
              </a:lnSpc>
              <a:spcAft>
                <a:spcPts val="600"/>
              </a:spcAft>
              <a:buFont typeface="Arial" pitchFamily="34" charset="0"/>
              <a:buChar char="•"/>
            </a:pPr>
            <a:r>
              <a:rPr lang="en-US" sz="2400" dirty="0" smtClean="0">
                <a:solidFill>
                  <a:srgbClr val="663300"/>
                </a:solidFill>
              </a:rPr>
              <a:t>Require significant time of Military leadership </a:t>
            </a:r>
          </a:p>
          <a:p>
            <a:pPr marL="342900" indent="-342900">
              <a:buFont typeface="Arial" pitchFamily="34" charset="0"/>
              <a:buChar char="•"/>
            </a:pPr>
            <a:r>
              <a:rPr lang="en-US" sz="2400" dirty="0" smtClean="0">
                <a:solidFill>
                  <a:srgbClr val="663300"/>
                </a:solidFill>
              </a:rPr>
              <a:t>Loss of security clearances, making it impossible to fulfill Military duties (including deployment)</a:t>
            </a:r>
          </a:p>
          <a:p>
            <a:pPr marL="342900" indent="-342900">
              <a:lnSpc>
                <a:spcPct val="150000"/>
              </a:lnSpc>
              <a:buFont typeface="Arial" pitchFamily="34" charset="0"/>
              <a:buChar char="•"/>
            </a:pPr>
            <a:r>
              <a:rPr lang="en-US" sz="2400" dirty="0" smtClean="0">
                <a:solidFill>
                  <a:srgbClr val="663300"/>
                </a:solidFill>
              </a:rPr>
              <a:t>Loss of driving privileges on post (DUI)</a:t>
            </a:r>
          </a:p>
          <a:p>
            <a:pPr marL="342900" indent="-342900">
              <a:lnSpc>
                <a:spcPct val="150000"/>
              </a:lnSpc>
              <a:buFont typeface="Arial" pitchFamily="34" charset="0"/>
              <a:buChar char="•"/>
            </a:pPr>
            <a:r>
              <a:rPr lang="en-US" sz="2400" dirty="0" smtClean="0">
                <a:solidFill>
                  <a:srgbClr val="663300"/>
                </a:solidFill>
              </a:rPr>
              <a:t>Lowering of morale of the unit</a:t>
            </a:r>
          </a:p>
          <a:p>
            <a:pPr marL="342900" indent="-342900">
              <a:lnSpc>
                <a:spcPct val="150000"/>
              </a:lnSpc>
              <a:buFont typeface="Arial" pitchFamily="34" charset="0"/>
              <a:buChar char="•"/>
            </a:pPr>
            <a:r>
              <a:rPr lang="en-US" sz="2400" dirty="0" smtClean="0">
                <a:solidFill>
                  <a:srgbClr val="663300"/>
                </a:solidFill>
              </a:rPr>
              <a:t>Inability to focus on duties</a:t>
            </a:r>
          </a:p>
        </p:txBody>
      </p:sp>
      <p:sp>
        <p:nvSpPr>
          <p:cNvPr id="2" name="TextBox 1"/>
          <p:cNvSpPr txBox="1"/>
          <p:nvPr/>
        </p:nvSpPr>
        <p:spPr>
          <a:xfrm>
            <a:off x="685800" y="2067580"/>
            <a:ext cx="7467600" cy="523220"/>
          </a:xfrm>
          <a:prstGeom prst="rect">
            <a:avLst/>
          </a:prstGeom>
          <a:noFill/>
        </p:spPr>
        <p:txBody>
          <a:bodyPr wrap="square" rtlCol="0">
            <a:spAutoFit/>
          </a:bodyPr>
          <a:lstStyle/>
          <a:p>
            <a:r>
              <a:rPr lang="en-US" sz="2800" b="1" i="1" dirty="0" smtClean="0">
                <a:solidFill>
                  <a:srgbClr val="663300"/>
                </a:solidFill>
              </a:rPr>
              <a:t>Legal problems also affect Military operations:</a:t>
            </a:r>
            <a:endParaRPr lang="en-US" sz="2800" b="1" i="1" dirty="0">
              <a:solidFill>
                <a:srgbClr val="6633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background 1 w_graphic.jpg"/>
          <p:cNvPicPr>
            <a:picLocks noChangeAspect="1"/>
          </p:cNvPicPr>
          <p:nvPr/>
        </p:nvPicPr>
        <p:blipFill>
          <a:blip r:embed="rId2" cstate="print"/>
          <a:stretch>
            <a:fillRect/>
          </a:stretch>
        </p:blipFill>
        <p:spPr>
          <a:xfrm>
            <a:off x="0" y="0"/>
            <a:ext cx="9144000" cy="6858000"/>
          </a:xfrm>
          <a:prstGeom prst="rect">
            <a:avLst/>
          </a:prstGeom>
        </p:spPr>
      </p:pic>
      <p:sp>
        <p:nvSpPr>
          <p:cNvPr id="6" name="Content Placeholder 2"/>
          <p:cNvSpPr>
            <a:spLocks noGrp="1"/>
          </p:cNvSpPr>
          <p:nvPr>
            <p:ph idx="1"/>
          </p:nvPr>
        </p:nvSpPr>
        <p:spPr>
          <a:xfrm>
            <a:off x="465554" y="2819400"/>
            <a:ext cx="8382000" cy="2133600"/>
          </a:xfrm>
          <a:noFill/>
        </p:spPr>
        <p:txBody>
          <a:bodyPr>
            <a:noAutofit/>
          </a:bodyPr>
          <a:lstStyle/>
          <a:p>
            <a:pPr marL="0" indent="0" algn="ctr">
              <a:spcBef>
                <a:spcPts val="0"/>
              </a:spcBef>
              <a:buNone/>
            </a:pPr>
            <a:r>
              <a:rPr lang="en-US" sz="4000" dirty="0" smtClean="0">
                <a:latin typeface="Arial Black" pitchFamily="34" charset="0"/>
              </a:rPr>
              <a:t>Driving Under the Influence (DUI) and Other Criminal Behaviors</a:t>
            </a:r>
            <a:endParaRPr lang="en-US" sz="4000" dirty="0">
              <a:latin typeface="Arial Black" pitchFamily="34" charset="0"/>
            </a:endParaRPr>
          </a:p>
        </p:txBody>
      </p:sp>
      <p:sp>
        <p:nvSpPr>
          <p:cNvPr id="7" name="TextBox 6"/>
          <p:cNvSpPr txBox="1">
            <a:spLocks noChangeArrowheads="1"/>
          </p:cNvSpPr>
          <p:nvPr/>
        </p:nvSpPr>
        <p:spPr bwMode="auto">
          <a:xfrm>
            <a:off x="4114800" y="304800"/>
            <a:ext cx="4879477" cy="954107"/>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AOS Building Awareness Campaign</a:t>
            </a:r>
          </a:p>
          <a:p>
            <a:pPr algn="r"/>
            <a:r>
              <a:rPr lang="en-US" sz="2800" dirty="0" smtClean="0">
                <a:solidFill>
                  <a:srgbClr val="FFCC29"/>
                </a:solidFill>
                <a:latin typeface="Arial Narrow" pitchFamily="34" charset="0"/>
                <a:cs typeface="Arial" pitchFamily="34" charset="0"/>
              </a:rPr>
              <a:t>Legal Assistance Focus Area</a:t>
            </a:r>
          </a:p>
        </p:txBody>
      </p:sp>
    </p:spTree>
    <p:extLst>
      <p:ext uri="{BB962C8B-B14F-4D97-AF65-F5344CB8AC3E}">
        <p14:creationId xmlns="" xmlns:p14="http://schemas.microsoft.com/office/powerpoint/2010/main" val="274425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jpg"/>
          <p:cNvPicPr>
            <a:picLocks noChangeAspect="1"/>
          </p:cNvPicPr>
          <p:nvPr/>
        </p:nvPicPr>
        <p:blipFill>
          <a:blip r:embed="rId2" cstate="print"/>
          <a:stretch>
            <a:fillRect/>
          </a:stretch>
        </p:blipFill>
        <p:spPr>
          <a:xfrm>
            <a:off x="35257" y="-5687"/>
            <a:ext cx="9144000" cy="6858000"/>
          </a:xfrm>
          <a:prstGeom prst="rect">
            <a:avLst/>
          </a:prstGeom>
        </p:spPr>
      </p:pic>
      <p:sp>
        <p:nvSpPr>
          <p:cNvPr id="3" name="Content Placeholder 2"/>
          <p:cNvSpPr>
            <a:spLocks noGrp="1"/>
          </p:cNvSpPr>
          <p:nvPr>
            <p:ph idx="1"/>
          </p:nvPr>
        </p:nvSpPr>
        <p:spPr>
          <a:xfrm>
            <a:off x="846554" y="2514600"/>
            <a:ext cx="7620000" cy="3581400"/>
          </a:xfrm>
          <a:noFill/>
        </p:spPr>
        <p:txBody>
          <a:bodyPr>
            <a:normAutofit fontScale="85000" lnSpcReduction="10000"/>
          </a:bodyPr>
          <a:lstStyle/>
          <a:p>
            <a:pPr lvl="0">
              <a:lnSpc>
                <a:spcPct val="134000"/>
              </a:lnSpc>
              <a:spcBef>
                <a:spcPts val="0"/>
              </a:spcBef>
              <a:spcAft>
                <a:spcPts val="600"/>
              </a:spcAft>
              <a:tabLst>
                <a:tab pos="171450" algn="l"/>
              </a:tabLst>
            </a:pPr>
            <a:r>
              <a:rPr lang="en-US" sz="2400" dirty="0" smtClean="0"/>
              <a:t>182 </a:t>
            </a:r>
            <a:r>
              <a:rPr lang="en-US" sz="2400" dirty="0"/>
              <a:t>Soldiers and/or Family Members at Ft. Carson </a:t>
            </a:r>
            <a:r>
              <a:rPr lang="en-US" sz="2400" dirty="0" smtClean="0"/>
              <a:t>were cited </a:t>
            </a:r>
            <a:r>
              <a:rPr lang="en-US" sz="2400" dirty="0"/>
              <a:t>while driving under the influence on </a:t>
            </a:r>
            <a:r>
              <a:rPr lang="en-US" sz="2400" dirty="0" smtClean="0"/>
              <a:t>post since </a:t>
            </a:r>
            <a:r>
              <a:rPr lang="en-US" sz="2400" dirty="0"/>
              <a:t>November of </a:t>
            </a:r>
            <a:r>
              <a:rPr lang="en-US" sz="2400" dirty="0" smtClean="0"/>
              <a:t>2006. </a:t>
            </a:r>
          </a:p>
          <a:p>
            <a:pPr lvl="0">
              <a:lnSpc>
                <a:spcPct val="134000"/>
              </a:lnSpc>
              <a:spcBef>
                <a:spcPts val="0"/>
              </a:spcBef>
              <a:spcAft>
                <a:spcPts val="600"/>
              </a:spcAft>
              <a:tabLst>
                <a:tab pos="171450" algn="l"/>
              </a:tabLst>
            </a:pPr>
            <a:r>
              <a:rPr lang="en-US" sz="2400" dirty="0" smtClean="0"/>
              <a:t>Fort Campbell Federal </a:t>
            </a:r>
            <a:r>
              <a:rPr lang="en-US" sz="2400" dirty="0"/>
              <a:t>Court prosecutors reported </a:t>
            </a:r>
            <a:r>
              <a:rPr lang="en-US" sz="2400" dirty="0" smtClean="0"/>
              <a:t>a </a:t>
            </a:r>
            <a:r>
              <a:rPr lang="en-US" sz="2400" i="1" dirty="0" smtClean="0"/>
              <a:t>monthly average</a:t>
            </a:r>
            <a:r>
              <a:rPr lang="en-US" sz="2400" dirty="0" smtClean="0"/>
              <a:t> of between eight and fifteen</a:t>
            </a:r>
            <a:r>
              <a:rPr lang="en-US" sz="2400" dirty="0"/>
              <a:t> </a:t>
            </a:r>
            <a:r>
              <a:rPr lang="en-US" sz="2400" dirty="0" err="1"/>
              <a:t>DUIs</a:t>
            </a:r>
            <a:r>
              <a:rPr lang="en-US" sz="2400" dirty="0" smtClean="0"/>
              <a:t>.</a:t>
            </a:r>
          </a:p>
          <a:p>
            <a:pPr>
              <a:lnSpc>
                <a:spcPct val="134000"/>
              </a:lnSpc>
              <a:spcBef>
                <a:spcPts val="0"/>
              </a:spcBef>
              <a:spcAft>
                <a:spcPts val="600"/>
              </a:spcAft>
              <a:tabLst>
                <a:tab pos="171450" algn="l"/>
              </a:tabLst>
            </a:pPr>
            <a:r>
              <a:rPr lang="en-US" sz="2400" dirty="0" smtClean="0"/>
              <a:t>81</a:t>
            </a:r>
            <a:r>
              <a:rPr lang="en-US" sz="2400" dirty="0"/>
              <a:t>% of </a:t>
            </a:r>
            <a:r>
              <a:rPr lang="en-US" sz="2400" dirty="0" smtClean="0"/>
              <a:t>incarcerated Veterans had </a:t>
            </a:r>
            <a:r>
              <a:rPr lang="en-US" sz="2400" dirty="0"/>
              <a:t>a substance abuse problem prior to incarceration</a:t>
            </a:r>
            <a:r>
              <a:rPr lang="en-US" sz="2400" dirty="0" smtClean="0"/>
              <a:t>.</a:t>
            </a:r>
            <a:r>
              <a:rPr lang="en-US" sz="2400" dirty="0"/>
              <a:t> </a:t>
            </a:r>
            <a:endParaRPr lang="en-US" sz="2400" dirty="0" smtClean="0"/>
          </a:p>
          <a:p>
            <a:pPr>
              <a:lnSpc>
                <a:spcPct val="134000"/>
              </a:lnSpc>
              <a:spcBef>
                <a:spcPts val="0"/>
              </a:spcBef>
              <a:spcAft>
                <a:spcPts val="600"/>
              </a:spcAft>
              <a:tabLst>
                <a:tab pos="171450" algn="l"/>
              </a:tabLst>
            </a:pPr>
            <a:r>
              <a:rPr lang="en-US" sz="2400" dirty="0" smtClean="0"/>
              <a:t>35</a:t>
            </a:r>
            <a:r>
              <a:rPr lang="en-US" sz="2400" dirty="0"/>
              <a:t>% </a:t>
            </a:r>
            <a:r>
              <a:rPr lang="en-US" sz="2400" dirty="0" smtClean="0"/>
              <a:t>of incarcerated Veterans were </a:t>
            </a:r>
            <a:r>
              <a:rPr lang="en-US" sz="2400" dirty="0"/>
              <a:t>identified as suffering from </a:t>
            </a:r>
            <a:r>
              <a:rPr lang="en-US" sz="2400" dirty="0" smtClean="0"/>
              <a:t>alcohol dependency.  </a:t>
            </a:r>
            <a:endParaRPr lang="en-US" sz="2400" dirty="0"/>
          </a:p>
          <a:p>
            <a:pPr lvl="0">
              <a:buFont typeface="Wingdings" pitchFamily="2" charset="2"/>
              <a:buChar char="§"/>
              <a:tabLst>
                <a:tab pos="171450" algn="l"/>
              </a:tabLst>
            </a:pPr>
            <a:endParaRPr lang="en-US" sz="2400" i="1" dirty="0" smtClean="0"/>
          </a:p>
          <a:p>
            <a:pPr marL="0" lvl="0" indent="0">
              <a:buNone/>
              <a:tabLst>
                <a:tab pos="171450" algn="l"/>
              </a:tabLst>
            </a:pPr>
            <a:endParaRPr lang="en-US" sz="2400" dirty="0"/>
          </a:p>
          <a:p>
            <a:pPr marL="0" lvl="1" indent="0" fontAlgn="base">
              <a:spcBef>
                <a:spcPct val="0"/>
              </a:spcBef>
              <a:spcAft>
                <a:spcPts val="600"/>
              </a:spcAft>
              <a:buClr>
                <a:srgbClr val="56352C"/>
              </a:buClr>
              <a:buFont typeface="Wingdings" pitchFamily="2" charset="2"/>
              <a:buChar char="Ø"/>
            </a:pPr>
            <a:endParaRPr lang="en-US" sz="2400" dirty="0"/>
          </a:p>
        </p:txBody>
      </p:sp>
      <p:sp>
        <p:nvSpPr>
          <p:cNvPr id="6" name="TextBox 5"/>
          <p:cNvSpPr txBox="1"/>
          <p:nvPr/>
        </p:nvSpPr>
        <p:spPr>
          <a:xfrm>
            <a:off x="762000" y="1915180"/>
            <a:ext cx="6172200" cy="523220"/>
          </a:xfrm>
          <a:prstGeom prst="rect">
            <a:avLst/>
          </a:prstGeom>
          <a:noFill/>
        </p:spPr>
        <p:txBody>
          <a:bodyPr wrap="square" rtlCol="0">
            <a:spAutoFit/>
          </a:bodyPr>
          <a:lstStyle/>
          <a:p>
            <a:r>
              <a:rPr lang="en-US" sz="2800" b="1" i="1" dirty="0" smtClean="0">
                <a:solidFill>
                  <a:srgbClr val="663300"/>
                </a:solidFill>
              </a:rPr>
              <a:t>DUI and Substance Abuse</a:t>
            </a:r>
          </a:p>
        </p:txBody>
      </p:sp>
      <p:sp>
        <p:nvSpPr>
          <p:cNvPr id="8" name="TextBox 7"/>
          <p:cNvSpPr txBox="1"/>
          <p:nvPr/>
        </p:nvSpPr>
        <p:spPr>
          <a:xfrm>
            <a:off x="4495800" y="6076890"/>
            <a:ext cx="4191000" cy="400110"/>
          </a:xfrm>
          <a:prstGeom prst="rect">
            <a:avLst/>
          </a:prstGeom>
          <a:noFill/>
        </p:spPr>
        <p:txBody>
          <a:bodyPr wrap="square" rtlCol="0">
            <a:spAutoFit/>
          </a:bodyPr>
          <a:lstStyle/>
          <a:p>
            <a:r>
              <a:rPr lang="en-US" sz="1000" dirty="0" smtClean="0">
                <a:solidFill>
                  <a:srgbClr val="663300"/>
                </a:solidFill>
              </a:rPr>
              <a:t>Sources: 2000 Bureau of Justice Statistics Report; </a:t>
            </a:r>
            <a:r>
              <a:rPr lang="en-US" sz="1000" i="1" dirty="0" smtClean="0">
                <a:solidFill>
                  <a:srgbClr val="663300"/>
                </a:solidFill>
              </a:rPr>
              <a:t>New York Times.  </a:t>
            </a:r>
            <a:r>
              <a:rPr lang="en-US" sz="1000" dirty="0" smtClean="0">
                <a:solidFill>
                  <a:srgbClr val="663300"/>
                </a:solidFill>
              </a:rPr>
              <a:t>AOS staff is researching and compiling more recent data for use in this presentation.</a:t>
            </a:r>
            <a:endParaRPr lang="en-US" sz="1000" dirty="0">
              <a:solidFill>
                <a:srgbClr val="663300"/>
              </a:solidFill>
            </a:endParaRPr>
          </a:p>
        </p:txBody>
      </p:sp>
      <p:sp>
        <p:nvSpPr>
          <p:cNvPr id="9" name="TextBox 8"/>
          <p:cNvSpPr txBox="1">
            <a:spLocks noChangeArrowheads="1"/>
          </p:cNvSpPr>
          <p:nvPr/>
        </p:nvSpPr>
        <p:spPr bwMode="auto">
          <a:xfrm>
            <a:off x="4191000" y="457200"/>
            <a:ext cx="4783682" cy="523220"/>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DUIs and Other Criminal Behaviors</a:t>
            </a:r>
          </a:p>
        </p:txBody>
      </p:sp>
    </p:spTree>
    <p:extLst>
      <p:ext uri="{BB962C8B-B14F-4D97-AF65-F5344CB8AC3E}">
        <p14:creationId xmlns="" xmlns:p14="http://schemas.microsoft.com/office/powerpoint/2010/main" val="3675348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jpg"/>
          <p:cNvPicPr>
            <a:picLocks noChangeAspect="1"/>
          </p:cNvPicPr>
          <p:nvPr/>
        </p:nvPicPr>
        <p:blipFill>
          <a:blip r:embed="rId2" cstate="print"/>
          <a:stretch>
            <a:fillRect/>
          </a:stretch>
        </p:blipFill>
        <p:spPr>
          <a:xfrm>
            <a:off x="35257" y="-5687"/>
            <a:ext cx="9144000" cy="6858000"/>
          </a:xfrm>
          <a:prstGeom prst="rect">
            <a:avLst/>
          </a:prstGeom>
        </p:spPr>
      </p:pic>
      <p:grpSp>
        <p:nvGrpSpPr>
          <p:cNvPr id="2" name="Group 9"/>
          <p:cNvGrpSpPr/>
          <p:nvPr/>
        </p:nvGrpSpPr>
        <p:grpSpPr>
          <a:xfrm>
            <a:off x="762000" y="1981200"/>
            <a:ext cx="7696200" cy="4343400"/>
            <a:chOff x="762000" y="1981200"/>
            <a:chExt cx="7696200" cy="4343400"/>
          </a:xfrm>
        </p:grpSpPr>
        <p:sp>
          <p:nvSpPr>
            <p:cNvPr id="9" name="Rounded Rectangle 8"/>
            <p:cNvSpPr/>
            <p:nvPr/>
          </p:nvSpPr>
          <p:spPr>
            <a:xfrm>
              <a:off x="762000" y="1981200"/>
              <a:ext cx="7696200" cy="2895600"/>
            </a:xfrm>
            <a:prstGeom prst="roundRect">
              <a:avLst/>
            </a:prstGeom>
            <a:solidFill>
              <a:srgbClr val="9672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
            <p:cNvSpPr txBox="1">
              <a:spLocks noChangeArrowheads="1"/>
            </p:cNvSpPr>
            <p:nvPr/>
          </p:nvSpPr>
          <p:spPr bwMode="auto">
            <a:xfrm>
              <a:off x="990600" y="1981200"/>
              <a:ext cx="7208861" cy="43434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en-US" sz="2800" b="0" i="0" u="none" strike="noStrike" cap="none" normalizeH="0" baseline="0" dirty="0" smtClean="0">
                  <a:ln>
                    <a:noFill/>
                  </a:ln>
                  <a:solidFill>
                    <a:schemeClr val="bg1"/>
                  </a:solidFill>
                  <a:effectLst/>
                  <a:latin typeface="Calibri" pitchFamily="34" charset="0"/>
                  <a:cs typeface="Arial" pitchFamily="34" charset="0"/>
                </a:rPr>
                <a:t>“The Military’s regulations often subject its members to enhanced Non-Judicial Punishment (NJP), which goes above and beyond the punishments allowed by civilian law.”</a:t>
              </a:r>
              <a:endParaRPr kumimoji="0" lang="en-US" sz="2800" b="0" i="0" u="none" strike="noStrike" cap="none" normalizeH="0" baseline="0" dirty="0" smtClean="0">
                <a:ln>
                  <a:noFill/>
                </a:ln>
                <a:solidFill>
                  <a:schemeClr val="bg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smtClean="0">
                <a:ln>
                  <a:noFill/>
                </a:ln>
                <a:solidFill>
                  <a:srgbClr val="663300"/>
                </a:solidFill>
                <a:effectLst/>
                <a:latin typeface="Times New Roman" pitchFamily="18" charset="0"/>
                <a:cs typeface="Arial" pitchFamily="34" charset="0"/>
              </a:endParaRPr>
            </a:p>
            <a:p>
              <a:pPr marL="0" marR="0" lvl="0" indent="0" algn="r" defTabSz="914400" rtl="0" eaLnBrk="1" fontAlgn="base" latinLnBrk="0" hangingPunct="1">
                <a:lnSpc>
                  <a:spcPct val="100000"/>
                </a:lnSpc>
                <a:spcBef>
                  <a:spcPct val="0"/>
                </a:spcBef>
                <a:buClrTx/>
                <a:buSzTx/>
                <a:buFontTx/>
                <a:buNone/>
                <a:tabLst/>
              </a:pPr>
              <a:r>
                <a:rPr kumimoji="0" lang="en-US" sz="2000" b="0" i="1" u="none" strike="noStrike" cap="none" normalizeH="0" baseline="0" dirty="0" smtClean="0">
                  <a:ln>
                    <a:noFill/>
                  </a:ln>
                  <a:solidFill>
                    <a:srgbClr val="663300"/>
                  </a:solidFill>
                  <a:effectLst/>
                  <a:latin typeface="Calibri" pitchFamily="34" charset="0"/>
                  <a:cs typeface="Arial" pitchFamily="34" charset="0"/>
                </a:rPr>
                <a:t>Camp Pendleton Marines Face </a:t>
              </a:r>
            </a:p>
            <a:p>
              <a:pPr marL="0" marR="0" lvl="0" indent="0" algn="r" defTabSz="914400" rtl="0" eaLnBrk="1" fontAlgn="base" latinLnBrk="0" hangingPunct="1">
                <a:lnSpc>
                  <a:spcPct val="100000"/>
                </a:lnSpc>
                <a:spcBef>
                  <a:spcPct val="0"/>
                </a:spcBef>
                <a:buClrTx/>
                <a:buSzTx/>
                <a:buFontTx/>
                <a:buNone/>
                <a:tabLst/>
              </a:pPr>
              <a:r>
                <a:rPr kumimoji="0" lang="en-US" sz="2000" b="0" i="1" u="none" strike="noStrike" cap="none" normalizeH="0" baseline="0" dirty="0" smtClean="0">
                  <a:ln>
                    <a:noFill/>
                  </a:ln>
                  <a:solidFill>
                    <a:srgbClr val="663300"/>
                  </a:solidFill>
                  <a:effectLst/>
                  <a:latin typeface="Calibri" pitchFamily="34" charset="0"/>
                  <a:cs typeface="Arial" pitchFamily="34" charset="0"/>
                </a:rPr>
                <a:t>Severe Consequences for DUI</a:t>
              </a:r>
            </a:p>
            <a:p>
              <a:pPr marL="0" marR="0" lvl="0" indent="0" algn="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663300"/>
                  </a:solidFill>
                  <a:effectLst/>
                  <a:latin typeface="Calibri" pitchFamily="34" charset="0"/>
                  <a:cs typeface="Arial" pitchFamily="34" charset="0"/>
                </a:rPr>
                <a:t>March 26, 2010, T. </a:t>
              </a:r>
              <a:r>
                <a:rPr kumimoji="0" lang="en-US" sz="1600" b="0" i="0" u="none" strike="noStrike" cap="none" normalizeH="0" baseline="0" dirty="0" err="1" smtClean="0">
                  <a:ln>
                    <a:noFill/>
                  </a:ln>
                  <a:solidFill>
                    <a:srgbClr val="663300"/>
                  </a:solidFill>
                  <a:effectLst/>
                  <a:latin typeface="Calibri" pitchFamily="34" charset="0"/>
                  <a:cs typeface="Arial" pitchFamily="34" charset="0"/>
                </a:rPr>
                <a:t>Gabeh</a:t>
              </a:r>
              <a:r>
                <a:rPr kumimoji="0" lang="en-US" sz="2000" b="0" i="0" u="none" strike="noStrike" cap="none" normalizeH="0" baseline="0" dirty="0" smtClean="0">
                  <a:ln>
                    <a:noFill/>
                  </a:ln>
                  <a:solidFill>
                    <a:srgbClr val="663300"/>
                  </a:solidFill>
                  <a:effectLst/>
                  <a:latin typeface="Arial" pitchFamily="34" charset="0"/>
                  <a:cs typeface="Arial" pitchFamily="34" charset="0"/>
                </a:rPr>
                <a:t> </a:t>
              </a: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smtClean="0">
                <a:ln>
                  <a:noFill/>
                </a:ln>
                <a:solidFill>
                  <a:srgbClr val="663300"/>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smtClean="0">
                <a:ln>
                  <a:noFill/>
                </a:ln>
                <a:solidFill>
                  <a:srgbClr val="6633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663300"/>
                </a:solidFill>
                <a:effectLst/>
                <a:latin typeface="Arial" pitchFamily="34" charset="0"/>
                <a:cs typeface="Arial" pitchFamily="34" charset="0"/>
              </a:endParaRPr>
            </a:p>
          </p:txBody>
        </p:sp>
      </p:grpSp>
      <p:sp>
        <p:nvSpPr>
          <p:cNvPr id="7" name="TextBox 6"/>
          <p:cNvSpPr txBox="1">
            <a:spLocks noChangeArrowheads="1"/>
          </p:cNvSpPr>
          <p:nvPr/>
        </p:nvSpPr>
        <p:spPr bwMode="auto">
          <a:xfrm>
            <a:off x="4191000" y="457200"/>
            <a:ext cx="4783682" cy="523220"/>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DUIs and Other Criminal Behaviors</a:t>
            </a:r>
          </a:p>
        </p:txBody>
      </p:sp>
    </p:spTree>
    <p:extLst>
      <p:ext uri="{BB962C8B-B14F-4D97-AF65-F5344CB8AC3E}">
        <p14:creationId xmlns="" xmlns:p14="http://schemas.microsoft.com/office/powerpoint/2010/main" val="218826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jpg"/>
          <p:cNvPicPr>
            <a:picLocks noChangeAspect="1"/>
          </p:cNvPicPr>
          <p:nvPr/>
        </p:nvPicPr>
        <p:blipFill>
          <a:blip r:embed="rId2" cstate="print"/>
          <a:stretch>
            <a:fillRect/>
          </a:stretch>
        </p:blipFill>
        <p:spPr>
          <a:xfrm>
            <a:off x="35257" y="-5687"/>
            <a:ext cx="9144000" cy="6858000"/>
          </a:xfrm>
          <a:prstGeom prst="rect">
            <a:avLst/>
          </a:prstGeom>
        </p:spPr>
      </p:pic>
      <p:sp>
        <p:nvSpPr>
          <p:cNvPr id="3" name="Content Placeholder 2"/>
          <p:cNvSpPr>
            <a:spLocks noGrp="1"/>
          </p:cNvSpPr>
          <p:nvPr>
            <p:ph idx="1"/>
          </p:nvPr>
        </p:nvSpPr>
        <p:spPr>
          <a:xfrm>
            <a:off x="1371600" y="2819400"/>
            <a:ext cx="6176377" cy="3200400"/>
          </a:xfrm>
          <a:noFill/>
          <a:ln>
            <a:solidFill>
              <a:srgbClr val="663300"/>
            </a:solidFill>
          </a:ln>
        </p:spPr>
        <p:txBody>
          <a:bodyPr wrap="none" lIns="228600" rIns="228600">
            <a:noAutofit/>
          </a:bodyPr>
          <a:lstStyle/>
          <a:p>
            <a:pPr marL="0" indent="0">
              <a:buNone/>
            </a:pPr>
            <a:endParaRPr lang="en-US" sz="800" dirty="0"/>
          </a:p>
          <a:p>
            <a:pPr marL="231775" indent="-231775">
              <a:tabLst>
                <a:tab pos="231775" algn="l"/>
                <a:tab pos="4572000" algn="r"/>
              </a:tabLst>
            </a:pPr>
            <a:r>
              <a:rPr lang="en-US" sz="2000" dirty="0" smtClean="0"/>
              <a:t>Probation	399,300</a:t>
            </a:r>
            <a:endParaRPr lang="en-US" sz="2000" dirty="0"/>
          </a:p>
          <a:p>
            <a:pPr marL="231775" indent="-231775">
              <a:tabLst>
                <a:tab pos="231775" algn="l"/>
                <a:tab pos="4572000" algn="r"/>
              </a:tabLst>
            </a:pPr>
            <a:r>
              <a:rPr lang="en-US" sz="2000" dirty="0"/>
              <a:t>Parole-Supervised Release	75,000</a:t>
            </a:r>
          </a:p>
          <a:p>
            <a:pPr marL="231775" indent="-231775">
              <a:tabLst>
                <a:tab pos="231775" algn="l"/>
                <a:tab pos="4572000" algn="r"/>
              </a:tabLst>
            </a:pPr>
            <a:r>
              <a:rPr lang="en-US" sz="2000" dirty="0"/>
              <a:t>Local Jail	</a:t>
            </a:r>
            <a:r>
              <a:rPr lang="en-US" sz="2000" dirty="0" smtClean="0"/>
              <a:t>72,600</a:t>
            </a:r>
            <a:endParaRPr lang="en-US" sz="2000" dirty="0"/>
          </a:p>
          <a:p>
            <a:pPr marL="231775" indent="-231775">
              <a:tabLst>
                <a:tab pos="231775" algn="l"/>
                <a:tab pos="4572000" algn="r"/>
              </a:tabLst>
            </a:pPr>
            <a:r>
              <a:rPr lang="en-US" sz="2000" dirty="0"/>
              <a:t>State Prison	</a:t>
            </a:r>
            <a:r>
              <a:rPr lang="en-US" sz="2000" dirty="0" smtClean="0"/>
              <a:t>136,800</a:t>
            </a:r>
            <a:endParaRPr lang="en-US" sz="2000" dirty="0"/>
          </a:p>
          <a:p>
            <a:pPr marL="231775" indent="-231775">
              <a:tabLst>
                <a:tab pos="231775" algn="l"/>
                <a:tab pos="4572000" algn="r"/>
              </a:tabLst>
            </a:pPr>
            <a:r>
              <a:rPr lang="en-US" sz="2000" dirty="0"/>
              <a:t>Federal </a:t>
            </a:r>
            <a:r>
              <a:rPr lang="en-US" sz="2000" dirty="0" smtClean="0"/>
              <a:t>Prison	19,300</a:t>
            </a:r>
            <a:endParaRPr lang="en-US" sz="2000" dirty="0"/>
          </a:p>
          <a:p>
            <a:endParaRPr lang="en-US" sz="1400" dirty="0"/>
          </a:p>
          <a:p>
            <a:pPr marL="0" indent="0" algn="r">
              <a:buNone/>
            </a:pPr>
            <a:r>
              <a:rPr lang="en-US" sz="2000" dirty="0"/>
              <a:t>Total Correctional </a:t>
            </a:r>
            <a:r>
              <a:rPr lang="en-US" sz="2000" dirty="0" smtClean="0"/>
              <a:t>– </a:t>
            </a:r>
            <a:r>
              <a:rPr lang="en-US" sz="2000" dirty="0"/>
              <a:t>703,000</a:t>
            </a:r>
          </a:p>
          <a:p>
            <a:pPr marL="0" indent="0" algn="r">
              <a:buNone/>
            </a:pPr>
            <a:r>
              <a:rPr lang="en-US" sz="2000" dirty="0"/>
              <a:t>Adults Arrested </a:t>
            </a:r>
            <a:r>
              <a:rPr lang="en-US" sz="2000" dirty="0" smtClean="0"/>
              <a:t>– </a:t>
            </a:r>
            <a:r>
              <a:rPr lang="en-US" sz="2000" dirty="0"/>
              <a:t>1,159,500</a:t>
            </a:r>
          </a:p>
          <a:p>
            <a:pPr lvl="0">
              <a:buFont typeface="Wingdings" pitchFamily="2" charset="2"/>
              <a:buChar char="§"/>
              <a:tabLst>
                <a:tab pos="171450" algn="l"/>
              </a:tabLst>
            </a:pPr>
            <a:endParaRPr lang="en-US" sz="2000" dirty="0"/>
          </a:p>
          <a:p>
            <a:pPr marL="0" lvl="1" indent="0" fontAlgn="base">
              <a:spcBef>
                <a:spcPct val="0"/>
              </a:spcBef>
              <a:spcAft>
                <a:spcPts val="600"/>
              </a:spcAft>
              <a:buClr>
                <a:srgbClr val="56352C"/>
              </a:buClr>
              <a:buFont typeface="Wingdings" pitchFamily="2" charset="2"/>
              <a:buChar char="Ø"/>
            </a:pPr>
            <a:endParaRPr lang="en-US" sz="2000" dirty="0"/>
          </a:p>
        </p:txBody>
      </p:sp>
      <p:sp>
        <p:nvSpPr>
          <p:cNvPr id="6" name="TextBox 5"/>
          <p:cNvSpPr txBox="1"/>
          <p:nvPr/>
        </p:nvSpPr>
        <p:spPr>
          <a:xfrm>
            <a:off x="694154" y="1905000"/>
            <a:ext cx="7924800" cy="800219"/>
          </a:xfrm>
          <a:prstGeom prst="rect">
            <a:avLst/>
          </a:prstGeom>
          <a:noFill/>
        </p:spPr>
        <p:txBody>
          <a:bodyPr wrap="square" rtlCol="0">
            <a:spAutoFit/>
          </a:bodyPr>
          <a:lstStyle/>
          <a:p>
            <a:r>
              <a:rPr lang="en-US" sz="2800" b="1" i="1" dirty="0">
                <a:solidFill>
                  <a:srgbClr val="663300"/>
                </a:solidFill>
              </a:rPr>
              <a:t>Veterans in the Criminal Justice System </a:t>
            </a:r>
            <a:endParaRPr lang="en-US" sz="2800" b="1" i="1" dirty="0" smtClean="0">
              <a:solidFill>
                <a:srgbClr val="663300"/>
              </a:solidFill>
            </a:endParaRPr>
          </a:p>
          <a:p>
            <a:r>
              <a:rPr lang="en-US" dirty="0" smtClean="0">
                <a:solidFill>
                  <a:srgbClr val="663300"/>
                </a:solidFill>
              </a:rPr>
              <a:t>[Data from 2007]</a:t>
            </a:r>
            <a:endParaRPr lang="en-US" dirty="0">
              <a:solidFill>
                <a:srgbClr val="663300"/>
              </a:solidFill>
            </a:endParaRPr>
          </a:p>
        </p:txBody>
      </p:sp>
      <p:sp>
        <p:nvSpPr>
          <p:cNvPr id="2" name="TextBox 1"/>
          <p:cNvSpPr txBox="1"/>
          <p:nvPr/>
        </p:nvSpPr>
        <p:spPr>
          <a:xfrm>
            <a:off x="3429000" y="6144427"/>
            <a:ext cx="5447684" cy="707886"/>
          </a:xfrm>
          <a:prstGeom prst="rect">
            <a:avLst/>
          </a:prstGeom>
          <a:noFill/>
        </p:spPr>
        <p:txBody>
          <a:bodyPr wrap="square" rtlCol="0">
            <a:spAutoFit/>
          </a:bodyPr>
          <a:lstStyle/>
          <a:p>
            <a:pPr algn="r" fontAlgn="base">
              <a:spcBef>
                <a:spcPct val="0"/>
              </a:spcBef>
            </a:pPr>
            <a:r>
              <a:rPr lang="en-US" sz="1000" dirty="0" smtClean="0">
                <a:solidFill>
                  <a:srgbClr val="663300"/>
                </a:solidFill>
              </a:rPr>
              <a:t>Source:</a:t>
            </a:r>
            <a:r>
              <a:rPr lang="en-US" sz="1000" i="1" dirty="0" smtClean="0">
                <a:solidFill>
                  <a:srgbClr val="663300"/>
                </a:solidFill>
              </a:rPr>
              <a:t> </a:t>
            </a:r>
            <a:r>
              <a:rPr lang="en-US" sz="1000" dirty="0" smtClean="0">
                <a:solidFill>
                  <a:srgbClr val="663300"/>
                </a:solidFill>
              </a:rPr>
              <a:t>Bureau </a:t>
            </a:r>
            <a:r>
              <a:rPr lang="en-US" sz="1000" dirty="0">
                <a:solidFill>
                  <a:srgbClr val="663300"/>
                </a:solidFill>
              </a:rPr>
              <a:t>of Justice </a:t>
            </a:r>
            <a:r>
              <a:rPr lang="en-US" sz="1000" dirty="0" smtClean="0">
                <a:solidFill>
                  <a:srgbClr val="663300"/>
                </a:solidFill>
              </a:rPr>
              <a:t>Statistics</a:t>
            </a:r>
            <a:endParaRPr lang="en-US" sz="1000" dirty="0">
              <a:solidFill>
                <a:srgbClr val="663300"/>
              </a:solidFill>
            </a:endParaRPr>
          </a:p>
          <a:p>
            <a:pPr algn="r" fontAlgn="base">
              <a:spcBef>
                <a:spcPct val="0"/>
              </a:spcBef>
            </a:pPr>
            <a:endParaRPr lang="en-US" sz="1000" dirty="0">
              <a:solidFill>
                <a:srgbClr val="663300"/>
              </a:solidFill>
            </a:endParaRPr>
          </a:p>
          <a:p>
            <a:pPr algn="r" fontAlgn="base">
              <a:spcBef>
                <a:spcPct val="0"/>
              </a:spcBef>
            </a:pPr>
            <a:endParaRPr lang="en-US" sz="1000" dirty="0">
              <a:solidFill>
                <a:srgbClr val="663300"/>
              </a:solidFill>
            </a:endParaRPr>
          </a:p>
          <a:p>
            <a:endParaRPr lang="en-US" sz="1000" dirty="0">
              <a:solidFill>
                <a:srgbClr val="663300"/>
              </a:solidFill>
            </a:endParaRPr>
          </a:p>
        </p:txBody>
      </p:sp>
      <p:sp>
        <p:nvSpPr>
          <p:cNvPr id="7" name="TextBox 6"/>
          <p:cNvSpPr txBox="1">
            <a:spLocks noChangeArrowheads="1"/>
          </p:cNvSpPr>
          <p:nvPr/>
        </p:nvSpPr>
        <p:spPr bwMode="auto">
          <a:xfrm>
            <a:off x="4191000" y="457200"/>
            <a:ext cx="4783682" cy="523220"/>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DUIs and Other Criminal Behaviors</a:t>
            </a:r>
          </a:p>
        </p:txBody>
      </p:sp>
    </p:spTree>
    <p:extLst>
      <p:ext uri="{BB962C8B-B14F-4D97-AF65-F5344CB8AC3E}">
        <p14:creationId xmlns="" xmlns:p14="http://schemas.microsoft.com/office/powerpoint/2010/main" val="2708324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background 1 w_graphic.jpg"/>
          <p:cNvPicPr>
            <a:picLocks noChangeAspect="1"/>
          </p:cNvPicPr>
          <p:nvPr/>
        </p:nvPicPr>
        <p:blipFill>
          <a:blip r:embed="rId2" cstate="print"/>
          <a:stretch>
            <a:fillRect/>
          </a:stretch>
        </p:blipFill>
        <p:spPr>
          <a:xfrm>
            <a:off x="0" y="0"/>
            <a:ext cx="9144000" cy="6858000"/>
          </a:xfrm>
          <a:prstGeom prst="rect">
            <a:avLst/>
          </a:prstGeom>
        </p:spPr>
      </p:pic>
      <p:sp>
        <p:nvSpPr>
          <p:cNvPr id="6" name="Content Placeholder 2"/>
          <p:cNvSpPr>
            <a:spLocks noGrp="1"/>
          </p:cNvSpPr>
          <p:nvPr>
            <p:ph idx="1"/>
          </p:nvPr>
        </p:nvSpPr>
        <p:spPr>
          <a:xfrm>
            <a:off x="465554" y="2819400"/>
            <a:ext cx="8382000" cy="2133600"/>
          </a:xfrm>
          <a:noFill/>
        </p:spPr>
        <p:txBody>
          <a:bodyPr>
            <a:noAutofit/>
          </a:bodyPr>
          <a:lstStyle/>
          <a:p>
            <a:pPr marL="0" indent="0" algn="ctr">
              <a:spcBef>
                <a:spcPts val="0"/>
              </a:spcBef>
              <a:buNone/>
            </a:pPr>
            <a:r>
              <a:rPr lang="en-US" sz="4000" dirty="0" smtClean="0">
                <a:latin typeface="Arial Black" pitchFamily="34" charset="0"/>
              </a:rPr>
              <a:t>Military Divorce Rates</a:t>
            </a:r>
            <a:endParaRPr lang="en-US" sz="4000" dirty="0">
              <a:latin typeface="Arial Black" pitchFamily="34" charset="0"/>
            </a:endParaRPr>
          </a:p>
        </p:txBody>
      </p:sp>
      <p:sp>
        <p:nvSpPr>
          <p:cNvPr id="7" name="TextBox 6"/>
          <p:cNvSpPr txBox="1">
            <a:spLocks noChangeArrowheads="1"/>
          </p:cNvSpPr>
          <p:nvPr/>
        </p:nvSpPr>
        <p:spPr bwMode="auto">
          <a:xfrm>
            <a:off x="4114800" y="304800"/>
            <a:ext cx="4879477" cy="954107"/>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AOS Building Awareness Campaign</a:t>
            </a:r>
          </a:p>
          <a:p>
            <a:pPr algn="r"/>
            <a:r>
              <a:rPr lang="en-US" sz="2800" dirty="0" smtClean="0">
                <a:solidFill>
                  <a:srgbClr val="FFCC29"/>
                </a:solidFill>
                <a:latin typeface="Arial Narrow" pitchFamily="34" charset="0"/>
                <a:cs typeface="Arial" pitchFamily="34" charset="0"/>
              </a:rPr>
              <a:t>Legal Assistance Focus Area</a:t>
            </a:r>
          </a:p>
        </p:txBody>
      </p:sp>
    </p:spTree>
    <p:extLst>
      <p:ext uri="{BB962C8B-B14F-4D97-AF65-F5344CB8AC3E}">
        <p14:creationId xmlns="" xmlns:p14="http://schemas.microsoft.com/office/powerpoint/2010/main" val="744515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jpg"/>
          <p:cNvPicPr>
            <a:picLocks noChangeAspect="1"/>
          </p:cNvPicPr>
          <p:nvPr/>
        </p:nvPicPr>
        <p:blipFill>
          <a:blip r:embed="rId2" cstate="print"/>
          <a:stretch>
            <a:fillRect/>
          </a:stretch>
        </p:blipFill>
        <p:spPr>
          <a:xfrm>
            <a:off x="12510" y="-9099"/>
            <a:ext cx="9144000" cy="6858000"/>
          </a:xfrm>
          <a:prstGeom prst="rect">
            <a:avLst/>
          </a:prstGeom>
        </p:spPr>
      </p:pic>
      <p:sp>
        <p:nvSpPr>
          <p:cNvPr id="8" name="Rounded Rectangle 7"/>
          <p:cNvSpPr/>
          <p:nvPr/>
        </p:nvSpPr>
        <p:spPr>
          <a:xfrm>
            <a:off x="533400" y="1981200"/>
            <a:ext cx="8077200" cy="3810000"/>
          </a:xfrm>
          <a:prstGeom prst="roundRect">
            <a:avLst/>
          </a:prstGeom>
          <a:solidFill>
            <a:srgbClr val="663300">
              <a:alpha val="23000"/>
            </a:srgbClr>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26910" y="2338344"/>
            <a:ext cx="7226490" cy="3300456"/>
          </a:xfrm>
          <a:noFill/>
        </p:spPr>
        <p:txBody>
          <a:bodyPr>
            <a:noAutofit/>
          </a:bodyPr>
          <a:lstStyle/>
          <a:p>
            <a:pPr marL="0" indent="0" algn="ctr">
              <a:lnSpc>
                <a:spcPct val="150000"/>
              </a:lnSpc>
              <a:spcBef>
                <a:spcPts val="0"/>
              </a:spcBef>
              <a:spcAft>
                <a:spcPts val="1200"/>
              </a:spcAft>
              <a:buNone/>
              <a:tabLst>
                <a:tab pos="171450" algn="l"/>
              </a:tabLst>
            </a:pPr>
            <a:r>
              <a:rPr lang="en-US" sz="2400" b="1" dirty="0" smtClean="0">
                <a:solidFill>
                  <a:schemeClr val="bg1"/>
                </a:solidFill>
              </a:rPr>
              <a:t>“Divorce rates run even higher in…occupations…that expose people to traumatic events and danger, as well as heavy responsibilities and public scrutiny.”</a:t>
            </a:r>
          </a:p>
          <a:p>
            <a:pPr marL="0" indent="0" algn="r">
              <a:spcBef>
                <a:spcPts val="0"/>
              </a:spcBef>
              <a:spcAft>
                <a:spcPts val="1200"/>
              </a:spcAft>
              <a:buNone/>
              <a:tabLst>
                <a:tab pos="171450" algn="l"/>
              </a:tabLst>
            </a:pPr>
            <a:endParaRPr lang="en-US" sz="1200" dirty="0" smtClean="0">
              <a:solidFill>
                <a:schemeClr val="bg1"/>
              </a:solidFill>
            </a:endParaRPr>
          </a:p>
          <a:p>
            <a:pPr marL="0" indent="0" algn="r">
              <a:spcBef>
                <a:spcPts val="0"/>
              </a:spcBef>
              <a:spcAft>
                <a:spcPts val="1200"/>
              </a:spcAft>
              <a:buNone/>
              <a:tabLst>
                <a:tab pos="171450" algn="l"/>
              </a:tabLst>
            </a:pPr>
            <a:r>
              <a:rPr lang="en-US" sz="2000" dirty="0" smtClean="0">
                <a:solidFill>
                  <a:schemeClr val="bg1"/>
                </a:solidFill>
              </a:rPr>
              <a:t>Army Officials</a:t>
            </a:r>
          </a:p>
          <a:p>
            <a:pPr marL="0" indent="0" algn="r">
              <a:spcBef>
                <a:spcPts val="0"/>
              </a:spcBef>
              <a:spcAft>
                <a:spcPts val="1200"/>
              </a:spcAft>
              <a:buNone/>
              <a:tabLst>
                <a:tab pos="171450" algn="l"/>
              </a:tabLst>
            </a:pPr>
            <a:r>
              <a:rPr lang="en-US" sz="1800" i="1" dirty="0" smtClean="0">
                <a:solidFill>
                  <a:schemeClr val="bg1"/>
                </a:solidFill>
              </a:rPr>
              <a:t>Reducing the Military Divorce Rate</a:t>
            </a:r>
            <a:r>
              <a:rPr lang="en-US" sz="1800" dirty="0" smtClean="0">
                <a:solidFill>
                  <a:schemeClr val="bg1"/>
                </a:solidFill>
              </a:rPr>
              <a:t>, Donna Mills, June 2005</a:t>
            </a:r>
            <a:endParaRPr lang="en-US" sz="1800" dirty="0">
              <a:solidFill>
                <a:schemeClr val="bg1"/>
              </a:solidFill>
            </a:endParaRPr>
          </a:p>
        </p:txBody>
      </p:sp>
      <p:sp>
        <p:nvSpPr>
          <p:cNvPr id="6" name="TextBox 5"/>
          <p:cNvSpPr txBox="1">
            <a:spLocks noChangeArrowheads="1"/>
          </p:cNvSpPr>
          <p:nvPr/>
        </p:nvSpPr>
        <p:spPr bwMode="auto">
          <a:xfrm>
            <a:off x="5789967" y="457200"/>
            <a:ext cx="3049233" cy="523220"/>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Military Divorce Rates</a:t>
            </a:r>
          </a:p>
        </p:txBody>
      </p:sp>
    </p:spTree>
    <p:extLst>
      <p:ext uri="{BB962C8B-B14F-4D97-AF65-F5344CB8AC3E}">
        <p14:creationId xmlns="" xmlns:p14="http://schemas.microsoft.com/office/powerpoint/2010/main" val="6669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jpg"/>
          <p:cNvPicPr>
            <a:picLocks noChangeAspect="1"/>
          </p:cNvPicPr>
          <p:nvPr/>
        </p:nvPicPr>
        <p:blipFill>
          <a:blip r:embed="rId2" cstate="print"/>
          <a:stretch>
            <a:fillRect/>
          </a:stretch>
        </p:blipFill>
        <p:spPr>
          <a:xfrm>
            <a:off x="12510" y="-9099"/>
            <a:ext cx="9144000" cy="6858000"/>
          </a:xfrm>
          <a:prstGeom prst="rect">
            <a:avLst/>
          </a:prstGeom>
        </p:spPr>
      </p:pic>
      <p:sp>
        <p:nvSpPr>
          <p:cNvPr id="3" name="Content Placeholder 2"/>
          <p:cNvSpPr>
            <a:spLocks noGrp="1"/>
          </p:cNvSpPr>
          <p:nvPr>
            <p:ph idx="1"/>
          </p:nvPr>
        </p:nvSpPr>
        <p:spPr>
          <a:xfrm>
            <a:off x="685800" y="2438400"/>
            <a:ext cx="7620000" cy="3505200"/>
          </a:xfrm>
          <a:noFill/>
        </p:spPr>
        <p:txBody>
          <a:bodyPr>
            <a:noAutofit/>
          </a:bodyPr>
          <a:lstStyle/>
          <a:p>
            <a:pPr>
              <a:spcBef>
                <a:spcPts val="0"/>
              </a:spcBef>
              <a:spcAft>
                <a:spcPts val="1200"/>
              </a:spcAft>
              <a:tabLst>
                <a:tab pos="171450" algn="l"/>
              </a:tabLst>
            </a:pPr>
            <a:r>
              <a:rPr lang="en-US" sz="2000" dirty="0"/>
              <a:t>The number of divorces among Active Duty Forces in 2004 was 10,477 and was reported to have climbed steadily over the previous five years.</a:t>
            </a:r>
          </a:p>
          <a:p>
            <a:pPr>
              <a:spcBef>
                <a:spcPts val="0"/>
              </a:spcBef>
              <a:spcAft>
                <a:spcPts val="1200"/>
              </a:spcAft>
              <a:tabLst>
                <a:tab pos="171450" algn="l"/>
              </a:tabLst>
            </a:pPr>
            <a:r>
              <a:rPr lang="en-US" sz="2000" dirty="0" smtClean="0"/>
              <a:t>In </a:t>
            </a:r>
            <a:r>
              <a:rPr lang="en-US" sz="2000" dirty="0"/>
              <a:t>2009, there were an estimated 27,312 divorces among the married forces of </a:t>
            </a:r>
            <a:r>
              <a:rPr lang="en-US" sz="2000" dirty="0" smtClean="0"/>
              <a:t>the Active Military.</a:t>
            </a:r>
          </a:p>
          <a:p>
            <a:pPr>
              <a:spcBef>
                <a:spcPts val="0"/>
              </a:spcBef>
              <a:spcAft>
                <a:spcPts val="1200"/>
              </a:spcAft>
              <a:tabLst>
                <a:tab pos="171450" algn="l"/>
              </a:tabLst>
            </a:pPr>
            <a:r>
              <a:rPr lang="en-US" sz="2000" dirty="0" smtClean="0"/>
              <a:t>In </a:t>
            </a:r>
            <a:r>
              <a:rPr lang="en-US" sz="2000" dirty="0"/>
              <a:t>2003 and 2004, the divorce rate was </a:t>
            </a:r>
            <a:r>
              <a:rPr lang="en-US" sz="2000" i="1" dirty="0"/>
              <a:t>higher among Army officers </a:t>
            </a:r>
            <a:r>
              <a:rPr lang="en-US" sz="2000" dirty="0"/>
              <a:t>than their </a:t>
            </a:r>
            <a:r>
              <a:rPr lang="en-US" sz="2000" dirty="0" smtClean="0"/>
              <a:t>enlisted counterparts</a:t>
            </a:r>
            <a:r>
              <a:rPr lang="en-US" sz="2000" dirty="0"/>
              <a:t>, reversing the previous trend.</a:t>
            </a:r>
          </a:p>
          <a:p>
            <a:pPr lvl="0">
              <a:tabLst>
                <a:tab pos="171450" algn="l"/>
              </a:tabLst>
            </a:pPr>
            <a:r>
              <a:rPr lang="en-US" sz="2000" dirty="0" smtClean="0"/>
              <a:t>Divorces among married officers jumped from almost </a:t>
            </a:r>
            <a:r>
              <a:rPr lang="en-US" sz="2000" i="1" dirty="0"/>
              <a:t>1,900 </a:t>
            </a:r>
            <a:r>
              <a:rPr lang="en-US" sz="2000" i="1" dirty="0" smtClean="0"/>
              <a:t>in 2003 to more than 3,300 in 2004.</a:t>
            </a:r>
            <a:r>
              <a:rPr lang="en-US" sz="2000" dirty="0" smtClean="0"/>
              <a:t> </a:t>
            </a:r>
            <a:endParaRPr lang="en-US" sz="2000" dirty="0"/>
          </a:p>
        </p:txBody>
      </p:sp>
      <p:sp>
        <p:nvSpPr>
          <p:cNvPr id="6" name="TextBox 5"/>
          <p:cNvSpPr txBox="1"/>
          <p:nvPr/>
        </p:nvSpPr>
        <p:spPr>
          <a:xfrm>
            <a:off x="622110" y="1828800"/>
            <a:ext cx="7924800" cy="523220"/>
          </a:xfrm>
          <a:prstGeom prst="rect">
            <a:avLst/>
          </a:prstGeom>
          <a:noFill/>
        </p:spPr>
        <p:txBody>
          <a:bodyPr wrap="square" rtlCol="0">
            <a:spAutoFit/>
          </a:bodyPr>
          <a:lstStyle/>
          <a:p>
            <a:r>
              <a:rPr lang="en-US" sz="2800" b="1" i="1" dirty="0" smtClean="0">
                <a:solidFill>
                  <a:srgbClr val="663300"/>
                </a:solidFill>
              </a:rPr>
              <a:t>Military Divorce Rates Climbing</a:t>
            </a:r>
            <a:endParaRPr lang="en-US" sz="2800" b="1" i="1" dirty="0">
              <a:solidFill>
                <a:srgbClr val="663300"/>
              </a:solidFill>
            </a:endParaRPr>
          </a:p>
        </p:txBody>
      </p:sp>
      <p:sp>
        <p:nvSpPr>
          <p:cNvPr id="9" name="TextBox 8"/>
          <p:cNvSpPr txBox="1"/>
          <p:nvPr/>
        </p:nvSpPr>
        <p:spPr>
          <a:xfrm>
            <a:off x="5029200" y="6076890"/>
            <a:ext cx="3657600" cy="400110"/>
          </a:xfrm>
          <a:prstGeom prst="rect">
            <a:avLst/>
          </a:prstGeom>
          <a:noFill/>
        </p:spPr>
        <p:txBody>
          <a:bodyPr wrap="square" rtlCol="0">
            <a:spAutoFit/>
          </a:bodyPr>
          <a:lstStyle/>
          <a:p>
            <a:r>
              <a:rPr lang="en-US" sz="1000" dirty="0" smtClean="0">
                <a:solidFill>
                  <a:srgbClr val="663300"/>
                </a:solidFill>
              </a:rPr>
              <a:t>Source:  </a:t>
            </a:r>
            <a:r>
              <a:rPr lang="en-US" sz="1000" i="1" dirty="0" smtClean="0">
                <a:solidFill>
                  <a:srgbClr val="663300"/>
                </a:solidFill>
              </a:rPr>
              <a:t>Washington Post.  </a:t>
            </a:r>
            <a:r>
              <a:rPr lang="en-US" sz="1000" dirty="0" smtClean="0">
                <a:solidFill>
                  <a:srgbClr val="663300"/>
                </a:solidFill>
              </a:rPr>
              <a:t>AOS staff is researching and compiling more recent data for use in this presentation.</a:t>
            </a:r>
            <a:endParaRPr lang="en-US" sz="1000" dirty="0">
              <a:solidFill>
                <a:srgbClr val="663300"/>
              </a:solidFill>
            </a:endParaRPr>
          </a:p>
        </p:txBody>
      </p:sp>
      <p:sp>
        <p:nvSpPr>
          <p:cNvPr id="10" name="TextBox 9"/>
          <p:cNvSpPr txBox="1">
            <a:spLocks noChangeArrowheads="1"/>
          </p:cNvSpPr>
          <p:nvPr/>
        </p:nvSpPr>
        <p:spPr bwMode="auto">
          <a:xfrm>
            <a:off x="5789968" y="457200"/>
            <a:ext cx="3049232" cy="523220"/>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Military Divorce Rates</a:t>
            </a:r>
          </a:p>
        </p:txBody>
      </p:sp>
    </p:spTree>
    <p:extLst>
      <p:ext uri="{BB962C8B-B14F-4D97-AF65-F5344CB8AC3E}">
        <p14:creationId xmlns="" xmlns:p14="http://schemas.microsoft.com/office/powerpoint/2010/main" val="281953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jpg"/>
          <p:cNvPicPr>
            <a:picLocks noChangeAspect="1"/>
          </p:cNvPicPr>
          <p:nvPr/>
        </p:nvPicPr>
        <p:blipFill>
          <a:blip r:embed="rId2" cstate="print"/>
          <a:stretch>
            <a:fillRect/>
          </a:stretch>
        </p:blipFill>
        <p:spPr>
          <a:xfrm>
            <a:off x="12510" y="-9099"/>
            <a:ext cx="9144000" cy="6858000"/>
          </a:xfrm>
          <a:prstGeom prst="rect">
            <a:avLst/>
          </a:prstGeom>
        </p:spPr>
      </p:pic>
      <p:sp>
        <p:nvSpPr>
          <p:cNvPr id="3" name="Content Placeholder 2"/>
          <p:cNvSpPr>
            <a:spLocks noGrp="1"/>
          </p:cNvSpPr>
          <p:nvPr>
            <p:ph idx="1"/>
          </p:nvPr>
        </p:nvSpPr>
        <p:spPr>
          <a:xfrm>
            <a:off x="685800" y="2514600"/>
            <a:ext cx="7848600" cy="3505200"/>
          </a:xfrm>
          <a:noFill/>
        </p:spPr>
        <p:txBody>
          <a:bodyPr>
            <a:noAutofit/>
          </a:bodyPr>
          <a:lstStyle/>
          <a:p>
            <a:pPr>
              <a:spcBef>
                <a:spcPts val="0"/>
              </a:spcBef>
              <a:spcAft>
                <a:spcPts val="1200"/>
              </a:spcAft>
              <a:tabLst>
                <a:tab pos="171450" algn="l"/>
              </a:tabLst>
            </a:pPr>
            <a:r>
              <a:rPr lang="en-US" sz="2400" dirty="0" smtClean="0"/>
              <a:t>Complicated child custody situations</a:t>
            </a:r>
          </a:p>
          <a:p>
            <a:pPr>
              <a:spcBef>
                <a:spcPts val="0"/>
              </a:spcBef>
              <a:spcAft>
                <a:spcPts val="1200"/>
              </a:spcAft>
              <a:tabLst>
                <a:tab pos="171450" algn="l"/>
              </a:tabLst>
            </a:pPr>
            <a:r>
              <a:rPr lang="en-US" sz="2400" dirty="0" smtClean="0"/>
              <a:t>Legal separation</a:t>
            </a:r>
          </a:p>
          <a:p>
            <a:pPr>
              <a:spcBef>
                <a:spcPts val="0"/>
              </a:spcBef>
              <a:spcAft>
                <a:spcPts val="1200"/>
              </a:spcAft>
              <a:tabLst>
                <a:tab pos="171450" algn="l"/>
              </a:tabLst>
            </a:pPr>
            <a:r>
              <a:rPr lang="en-US" sz="2400" dirty="0" smtClean="0"/>
              <a:t>Status of benefits for spouses and dependents</a:t>
            </a:r>
          </a:p>
          <a:p>
            <a:pPr>
              <a:spcBef>
                <a:spcPts val="0"/>
              </a:spcBef>
              <a:spcAft>
                <a:spcPts val="1200"/>
              </a:spcAft>
              <a:tabLst>
                <a:tab pos="171450" algn="l"/>
              </a:tabLst>
            </a:pPr>
            <a:r>
              <a:rPr lang="en-US" sz="2400" dirty="0" smtClean="0"/>
              <a:t>Navigating through divorce proceedings</a:t>
            </a:r>
          </a:p>
          <a:p>
            <a:pPr>
              <a:spcBef>
                <a:spcPts val="0"/>
              </a:spcBef>
              <a:spcAft>
                <a:spcPts val="1200"/>
              </a:spcAft>
              <a:tabLst>
                <a:tab pos="171450" algn="l"/>
              </a:tabLst>
            </a:pPr>
            <a:r>
              <a:rPr lang="en-US" sz="2400" dirty="0" smtClean="0"/>
              <a:t>Continued support of dependents and spouses</a:t>
            </a:r>
          </a:p>
          <a:p>
            <a:pPr>
              <a:spcBef>
                <a:spcPts val="0"/>
              </a:spcBef>
              <a:spcAft>
                <a:spcPts val="1200"/>
              </a:spcAft>
              <a:tabLst>
                <a:tab pos="171450" algn="l"/>
              </a:tabLst>
            </a:pPr>
            <a:r>
              <a:rPr lang="en-US" sz="2400" dirty="0" smtClean="0"/>
              <a:t>Child care when the deployed Service Member has custody</a:t>
            </a:r>
          </a:p>
        </p:txBody>
      </p:sp>
      <p:sp>
        <p:nvSpPr>
          <p:cNvPr id="6" name="TextBox 5"/>
          <p:cNvSpPr txBox="1"/>
          <p:nvPr/>
        </p:nvSpPr>
        <p:spPr>
          <a:xfrm>
            <a:off x="609600" y="1905000"/>
            <a:ext cx="7924800" cy="523220"/>
          </a:xfrm>
          <a:prstGeom prst="rect">
            <a:avLst/>
          </a:prstGeom>
          <a:noFill/>
        </p:spPr>
        <p:txBody>
          <a:bodyPr wrap="square" rtlCol="0">
            <a:spAutoFit/>
          </a:bodyPr>
          <a:lstStyle/>
          <a:p>
            <a:r>
              <a:rPr lang="en-US" sz="2800" b="1" i="1" dirty="0" smtClean="0">
                <a:solidFill>
                  <a:srgbClr val="663300"/>
                </a:solidFill>
              </a:rPr>
              <a:t>Legal issues related to high Military divorce rate:</a:t>
            </a:r>
            <a:endParaRPr lang="en-US" sz="2800" b="1" i="1" dirty="0">
              <a:solidFill>
                <a:srgbClr val="663300"/>
              </a:solidFill>
            </a:endParaRPr>
          </a:p>
        </p:txBody>
      </p:sp>
      <p:sp>
        <p:nvSpPr>
          <p:cNvPr id="5" name="TextBox 4"/>
          <p:cNvSpPr txBox="1"/>
          <p:nvPr/>
        </p:nvSpPr>
        <p:spPr>
          <a:xfrm>
            <a:off x="6704550" y="6096000"/>
            <a:ext cx="2047996" cy="400110"/>
          </a:xfrm>
          <a:prstGeom prst="rect">
            <a:avLst/>
          </a:prstGeom>
          <a:noFill/>
        </p:spPr>
        <p:txBody>
          <a:bodyPr wrap="square" rtlCol="0">
            <a:spAutoFit/>
          </a:bodyPr>
          <a:lstStyle/>
          <a:p>
            <a:r>
              <a:rPr lang="en-US" sz="1000" dirty="0" smtClean="0">
                <a:solidFill>
                  <a:srgbClr val="663300"/>
                </a:solidFill>
              </a:rPr>
              <a:t>Source:  </a:t>
            </a:r>
            <a:r>
              <a:rPr lang="en-US" sz="1000" i="1" dirty="0" smtClean="0">
                <a:solidFill>
                  <a:srgbClr val="663300"/>
                </a:solidFill>
              </a:rPr>
              <a:t>Washington Post</a:t>
            </a:r>
            <a:endParaRPr lang="en-US" sz="1000" dirty="0">
              <a:solidFill>
                <a:srgbClr val="663300"/>
              </a:solidFill>
            </a:endParaRPr>
          </a:p>
          <a:p>
            <a:endParaRPr lang="en-US" sz="1000" dirty="0">
              <a:solidFill>
                <a:srgbClr val="663300"/>
              </a:solidFill>
            </a:endParaRPr>
          </a:p>
        </p:txBody>
      </p:sp>
      <p:sp>
        <p:nvSpPr>
          <p:cNvPr id="8" name="TextBox 7"/>
          <p:cNvSpPr txBox="1">
            <a:spLocks noChangeArrowheads="1"/>
          </p:cNvSpPr>
          <p:nvPr/>
        </p:nvSpPr>
        <p:spPr bwMode="auto">
          <a:xfrm>
            <a:off x="5789968" y="457200"/>
            <a:ext cx="3049232" cy="523220"/>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Military Divorce Rates</a:t>
            </a:r>
          </a:p>
        </p:txBody>
      </p:sp>
    </p:spTree>
    <p:extLst>
      <p:ext uri="{BB962C8B-B14F-4D97-AF65-F5344CB8AC3E}">
        <p14:creationId xmlns="" xmlns:p14="http://schemas.microsoft.com/office/powerpoint/2010/main" val="2920369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jpg"/>
          <p:cNvPicPr>
            <a:picLocks noChangeAspect="1"/>
          </p:cNvPicPr>
          <p:nvPr/>
        </p:nvPicPr>
        <p:blipFill>
          <a:blip r:embed="rId2" cstate="print"/>
          <a:stretch>
            <a:fillRect/>
          </a:stretch>
        </p:blipFill>
        <p:spPr>
          <a:xfrm>
            <a:off x="12510" y="-9099"/>
            <a:ext cx="9144000" cy="6858000"/>
          </a:xfrm>
          <a:prstGeom prst="rect">
            <a:avLst/>
          </a:prstGeom>
        </p:spPr>
      </p:pic>
      <p:sp>
        <p:nvSpPr>
          <p:cNvPr id="3" name="Content Placeholder 2"/>
          <p:cNvSpPr>
            <a:spLocks noGrp="1"/>
          </p:cNvSpPr>
          <p:nvPr>
            <p:ph idx="1"/>
          </p:nvPr>
        </p:nvSpPr>
        <p:spPr>
          <a:xfrm>
            <a:off x="774510" y="2057400"/>
            <a:ext cx="7620000" cy="3733800"/>
          </a:xfrm>
          <a:noFill/>
          <a:ln w="25400">
            <a:solidFill>
              <a:srgbClr val="663300"/>
            </a:solidFill>
          </a:ln>
        </p:spPr>
        <p:txBody>
          <a:bodyPr lIns="228600" rIns="228600">
            <a:noAutofit/>
          </a:bodyPr>
          <a:lstStyle/>
          <a:p>
            <a:pPr marL="0" indent="0" algn="ctr">
              <a:lnSpc>
                <a:spcPct val="150000"/>
              </a:lnSpc>
              <a:spcBef>
                <a:spcPts val="0"/>
              </a:spcBef>
              <a:buNone/>
              <a:tabLst>
                <a:tab pos="171450" algn="l"/>
              </a:tabLst>
            </a:pPr>
            <a:r>
              <a:rPr lang="en-US" sz="2400" dirty="0" smtClean="0"/>
              <a:t>“The toll goes beyond the human side, and affects </a:t>
            </a:r>
          </a:p>
          <a:p>
            <a:pPr marL="0" indent="0" algn="ctr">
              <a:lnSpc>
                <a:spcPct val="150000"/>
              </a:lnSpc>
              <a:spcBef>
                <a:spcPts val="0"/>
              </a:spcBef>
              <a:buNone/>
              <a:tabLst>
                <a:tab pos="171450" algn="l"/>
              </a:tabLst>
            </a:pPr>
            <a:r>
              <a:rPr lang="en-US" sz="2400" dirty="0" smtClean="0"/>
              <a:t>Military operations as well.  Service Members in happy marriages tend to be more focused on their jobs and less likely to become disciplinary problems.  They’re also </a:t>
            </a:r>
          </a:p>
          <a:p>
            <a:pPr marL="0" indent="0" algn="ctr">
              <a:lnSpc>
                <a:spcPct val="150000"/>
              </a:lnSpc>
              <a:spcBef>
                <a:spcPts val="0"/>
              </a:spcBef>
              <a:spcAft>
                <a:spcPts val="1800"/>
              </a:spcAft>
              <a:buNone/>
              <a:tabLst>
                <a:tab pos="171450" algn="l"/>
              </a:tabLst>
            </a:pPr>
            <a:r>
              <a:rPr lang="en-US" sz="2400" dirty="0" smtClean="0"/>
              <a:t>more likely to remain in the Military.”</a:t>
            </a:r>
          </a:p>
          <a:p>
            <a:pPr marL="0" indent="0" algn="r">
              <a:spcBef>
                <a:spcPts val="0"/>
              </a:spcBef>
              <a:buNone/>
              <a:tabLst>
                <a:tab pos="171450" algn="l"/>
              </a:tabLst>
            </a:pPr>
            <a:r>
              <a:rPr lang="en-US" sz="1800" dirty="0" smtClean="0"/>
              <a:t>Army Chaplain (Col.) Glen </a:t>
            </a:r>
            <a:r>
              <a:rPr lang="en-US" sz="1800" dirty="0" err="1" smtClean="0"/>
              <a:t>Bloomstrom</a:t>
            </a:r>
            <a:endParaRPr lang="en-US" sz="1800" dirty="0" smtClean="0"/>
          </a:p>
          <a:p>
            <a:pPr marL="0" indent="0" algn="r">
              <a:spcBef>
                <a:spcPts val="0"/>
              </a:spcBef>
              <a:buNone/>
              <a:tabLst>
                <a:tab pos="171450" algn="l"/>
              </a:tabLst>
            </a:pPr>
            <a:r>
              <a:rPr lang="en-US" sz="1600" dirty="0" smtClean="0"/>
              <a:t>Director of Ministry Initiatives, Army’s Office of the Chief of Chaplains</a:t>
            </a:r>
            <a:endParaRPr lang="en-US" sz="1200" dirty="0" smtClean="0"/>
          </a:p>
        </p:txBody>
      </p:sp>
      <p:sp>
        <p:nvSpPr>
          <p:cNvPr id="5" name="TextBox 4"/>
          <p:cNvSpPr txBox="1"/>
          <p:nvPr/>
        </p:nvSpPr>
        <p:spPr>
          <a:xfrm>
            <a:off x="4656554" y="6096000"/>
            <a:ext cx="4095992" cy="400110"/>
          </a:xfrm>
          <a:prstGeom prst="rect">
            <a:avLst/>
          </a:prstGeom>
          <a:noFill/>
        </p:spPr>
        <p:txBody>
          <a:bodyPr wrap="square" rtlCol="0">
            <a:spAutoFit/>
          </a:bodyPr>
          <a:lstStyle/>
          <a:p>
            <a:r>
              <a:rPr lang="en-US" sz="1000" dirty="0" smtClean="0">
                <a:solidFill>
                  <a:srgbClr val="663300"/>
                </a:solidFill>
              </a:rPr>
              <a:t>Source:  “Reducing the Military Divorce Rate,” June 2005, Donna Miles</a:t>
            </a:r>
            <a:endParaRPr lang="en-US" sz="1000" dirty="0">
              <a:solidFill>
                <a:srgbClr val="663300"/>
              </a:solidFill>
            </a:endParaRPr>
          </a:p>
          <a:p>
            <a:endParaRPr lang="en-US" sz="1000" dirty="0">
              <a:solidFill>
                <a:srgbClr val="663300"/>
              </a:solidFill>
            </a:endParaRPr>
          </a:p>
        </p:txBody>
      </p:sp>
      <p:sp>
        <p:nvSpPr>
          <p:cNvPr id="6" name="TextBox 5"/>
          <p:cNvSpPr txBox="1">
            <a:spLocks noChangeArrowheads="1"/>
          </p:cNvSpPr>
          <p:nvPr/>
        </p:nvSpPr>
        <p:spPr bwMode="auto">
          <a:xfrm>
            <a:off x="5789968" y="457200"/>
            <a:ext cx="3049232" cy="523220"/>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Military Divorce Rates</a:t>
            </a:r>
          </a:p>
        </p:txBody>
      </p:sp>
    </p:spTree>
    <p:extLst>
      <p:ext uri="{BB962C8B-B14F-4D97-AF65-F5344CB8AC3E}">
        <p14:creationId xmlns="" xmlns:p14="http://schemas.microsoft.com/office/powerpoint/2010/main" val="313735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 background 1.jpg"/>
          <p:cNvPicPr>
            <a:picLocks noGrp="1" noChangeAspect="1"/>
          </p:cNvPicPr>
          <p:nvPr>
            <p:ph idx="1"/>
          </p:nvPr>
        </p:nvPicPr>
        <p:blipFill>
          <a:blip r:embed="rId3" cstate="print"/>
          <a:stretch>
            <a:fillRect/>
          </a:stretch>
        </p:blipFill>
        <p:spPr>
          <a:xfrm>
            <a:off x="0" y="0"/>
            <a:ext cx="9144000" cy="6858000"/>
          </a:xfrm>
        </p:spPr>
      </p:pic>
      <p:sp>
        <p:nvSpPr>
          <p:cNvPr id="5" name="TextBox 4"/>
          <p:cNvSpPr txBox="1"/>
          <p:nvPr/>
        </p:nvSpPr>
        <p:spPr>
          <a:xfrm>
            <a:off x="462886" y="2971800"/>
            <a:ext cx="8077200" cy="3456331"/>
          </a:xfrm>
          <a:prstGeom prst="rect">
            <a:avLst/>
          </a:prstGeom>
          <a:noFill/>
        </p:spPr>
        <p:txBody>
          <a:bodyPr wrap="square" rtlCol="0">
            <a:spAutoFit/>
          </a:bodyPr>
          <a:lstStyle/>
          <a:p>
            <a:pPr marL="274320" indent="-274320">
              <a:lnSpc>
                <a:spcPct val="114000"/>
              </a:lnSpc>
              <a:spcAft>
                <a:spcPts val="1000"/>
              </a:spcAft>
              <a:buClr>
                <a:srgbClr val="663300"/>
              </a:buClr>
              <a:buFont typeface="+mj-lt"/>
              <a:buAutoNum type="arabicPeriod"/>
              <a:tabLst>
                <a:tab pos="231775" algn="l"/>
              </a:tabLst>
            </a:pPr>
            <a:r>
              <a:rPr lang="en-US" sz="2000" dirty="0" smtClean="0">
                <a:solidFill>
                  <a:srgbClr val="663300"/>
                </a:solidFill>
              </a:rPr>
              <a:t>Raise awareness of the challenges of Military life </a:t>
            </a:r>
            <a:br>
              <a:rPr lang="en-US" sz="2000" dirty="0" smtClean="0">
                <a:solidFill>
                  <a:srgbClr val="663300"/>
                </a:solidFill>
              </a:rPr>
            </a:br>
            <a:r>
              <a:rPr lang="en-US" sz="2000" dirty="0" smtClean="0">
                <a:solidFill>
                  <a:srgbClr val="663300"/>
                </a:solidFill>
              </a:rPr>
              <a:t>before, during, and after deployment.</a:t>
            </a:r>
          </a:p>
          <a:p>
            <a:pPr marL="274320" lvl="0" indent="-274320">
              <a:lnSpc>
                <a:spcPct val="114000"/>
              </a:lnSpc>
              <a:spcAft>
                <a:spcPts val="1000"/>
              </a:spcAft>
              <a:buClr>
                <a:srgbClr val="663300"/>
              </a:buClr>
              <a:buFont typeface="+mj-lt"/>
              <a:buAutoNum type="arabicPeriod" startAt="2"/>
              <a:tabLst>
                <a:tab pos="231775" algn="l"/>
              </a:tabLst>
            </a:pPr>
            <a:r>
              <a:rPr lang="en-US" sz="2000" dirty="0" smtClean="0">
                <a:solidFill>
                  <a:srgbClr val="663300"/>
                </a:solidFill>
              </a:rPr>
              <a:t>Engage legal professionals in providing specialized services to Service Members and their Families by building collaborative relationships with existing programs.</a:t>
            </a:r>
          </a:p>
          <a:p>
            <a:pPr marL="274320" indent="-274320">
              <a:lnSpc>
                <a:spcPct val="114000"/>
              </a:lnSpc>
              <a:spcAft>
                <a:spcPts val="1000"/>
              </a:spcAft>
              <a:buClr>
                <a:srgbClr val="663300"/>
              </a:buClr>
              <a:buFont typeface="+mj-lt"/>
              <a:buAutoNum type="arabicPeriod" startAt="2"/>
              <a:tabLst>
                <a:tab pos="231775" algn="l"/>
              </a:tabLst>
            </a:pPr>
            <a:r>
              <a:rPr lang="en-US" sz="2000" dirty="0" smtClean="0">
                <a:solidFill>
                  <a:srgbClr val="663300"/>
                </a:solidFill>
              </a:rPr>
              <a:t>Fill gaps in available legal services and support for Service Members, especially those who live far from Military installations.</a:t>
            </a:r>
          </a:p>
          <a:p>
            <a:pPr marL="228600" indent="-228600">
              <a:spcBef>
                <a:spcPts val="1200"/>
              </a:spcBef>
              <a:buClr>
                <a:srgbClr val="663300"/>
              </a:buClr>
              <a:buFont typeface="Arial" pitchFamily="34" charset="0"/>
              <a:buChar char="•"/>
              <a:tabLst>
                <a:tab pos="231775" algn="l"/>
              </a:tabLst>
            </a:pPr>
            <a:endParaRPr lang="en-US" sz="2400" dirty="0" smtClean="0"/>
          </a:p>
        </p:txBody>
      </p:sp>
      <p:sp>
        <p:nvSpPr>
          <p:cNvPr id="7" name="TextBox 6"/>
          <p:cNvSpPr txBox="1"/>
          <p:nvPr/>
        </p:nvSpPr>
        <p:spPr>
          <a:xfrm>
            <a:off x="457200" y="1828800"/>
            <a:ext cx="8388824" cy="830997"/>
          </a:xfrm>
          <a:prstGeom prst="rect">
            <a:avLst/>
          </a:prstGeom>
          <a:noFill/>
        </p:spPr>
        <p:txBody>
          <a:bodyPr wrap="square" rtlCol="0">
            <a:spAutoFit/>
          </a:bodyPr>
          <a:lstStyle/>
          <a:p>
            <a:r>
              <a:rPr lang="en-US" sz="2400" b="1" i="1" dirty="0" smtClean="0">
                <a:solidFill>
                  <a:srgbClr val="663300"/>
                </a:solidFill>
              </a:rPr>
              <a:t>Goals of Army OneSource Building Awareness Campaign</a:t>
            </a:r>
          </a:p>
          <a:p>
            <a:r>
              <a:rPr lang="en-US" sz="2400" b="1" i="1" dirty="0" smtClean="0">
                <a:solidFill>
                  <a:srgbClr val="663300"/>
                </a:solidFill>
              </a:rPr>
              <a:t>Legal Assistance Focus Area:</a:t>
            </a:r>
            <a:endParaRPr lang="en-US" sz="2400" b="1" i="1" dirty="0"/>
          </a:p>
        </p:txBody>
      </p:sp>
      <p:sp>
        <p:nvSpPr>
          <p:cNvPr id="9" name="TextBox 8"/>
          <p:cNvSpPr txBox="1">
            <a:spLocks noChangeArrowheads="1"/>
          </p:cNvSpPr>
          <p:nvPr/>
        </p:nvSpPr>
        <p:spPr bwMode="auto">
          <a:xfrm>
            <a:off x="5453306" y="457200"/>
            <a:ext cx="3326423" cy="523220"/>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Legal Focus Area Goals</a:t>
            </a:r>
            <a:endParaRPr lang="en-US" sz="2800" dirty="0">
              <a:solidFill>
                <a:srgbClr val="FFCC29"/>
              </a:solidFill>
              <a:latin typeface="Arial Narrow" pitchFamily="34" charset="0"/>
              <a:cs typeface="Arial" pitchFamily="34" charset="0"/>
            </a:endParaRPr>
          </a:p>
        </p:txBody>
      </p:sp>
      <p:pic>
        <p:nvPicPr>
          <p:cNvPr id="10" name="Picture 9" descr="army_family_425x362.jpg"/>
          <p:cNvPicPr>
            <a:picLocks noChangeAspect="1"/>
          </p:cNvPicPr>
          <p:nvPr/>
        </p:nvPicPr>
        <p:blipFill>
          <a:blip r:embed="rId4" cstate="print"/>
          <a:stretch>
            <a:fillRect/>
          </a:stretch>
        </p:blipFill>
        <p:spPr>
          <a:xfrm>
            <a:off x="6489510" y="2348773"/>
            <a:ext cx="2050576" cy="1328824"/>
          </a:xfrm>
          <a:prstGeom prst="rect">
            <a:avLst/>
          </a:prstGeom>
          <a:ln>
            <a:noFill/>
          </a:ln>
          <a:effectLst>
            <a:outerShdw blurRad="292100" dist="139700" dir="2700000" algn="tl" rotWithShape="0">
              <a:srgbClr val="333333">
                <a:alpha val="65000"/>
              </a:srgbClr>
            </a:outerShdw>
            <a:softEdge rad="63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background 1 w_graphic.jpg"/>
          <p:cNvPicPr>
            <a:picLocks noChangeAspect="1"/>
          </p:cNvPicPr>
          <p:nvPr/>
        </p:nvPicPr>
        <p:blipFill>
          <a:blip r:embed="rId2" cstate="print"/>
          <a:stretch>
            <a:fillRect/>
          </a:stretch>
        </p:blipFill>
        <p:spPr>
          <a:xfrm>
            <a:off x="0" y="0"/>
            <a:ext cx="9144000" cy="6858000"/>
          </a:xfrm>
          <a:prstGeom prst="rect">
            <a:avLst/>
          </a:prstGeom>
        </p:spPr>
      </p:pic>
      <p:sp>
        <p:nvSpPr>
          <p:cNvPr id="6" name="Content Placeholder 2"/>
          <p:cNvSpPr>
            <a:spLocks noGrp="1"/>
          </p:cNvSpPr>
          <p:nvPr>
            <p:ph idx="1"/>
          </p:nvPr>
        </p:nvSpPr>
        <p:spPr>
          <a:xfrm>
            <a:off x="465554" y="2514600"/>
            <a:ext cx="8382000" cy="2133600"/>
          </a:xfrm>
          <a:noFill/>
        </p:spPr>
        <p:txBody>
          <a:bodyPr>
            <a:noAutofit/>
          </a:bodyPr>
          <a:lstStyle/>
          <a:p>
            <a:pPr marL="0" indent="0" algn="ctr">
              <a:spcBef>
                <a:spcPts val="0"/>
              </a:spcBef>
              <a:buNone/>
            </a:pPr>
            <a:r>
              <a:rPr lang="en-US" sz="4000" dirty="0" smtClean="0">
                <a:latin typeface="Arial Black" pitchFamily="34" charset="0"/>
              </a:rPr>
              <a:t>Domestic Violence and Child Abuse in the Military</a:t>
            </a:r>
            <a:endParaRPr lang="en-US" sz="4000" dirty="0">
              <a:latin typeface="Arial Black" pitchFamily="34" charset="0"/>
            </a:endParaRPr>
          </a:p>
        </p:txBody>
      </p:sp>
      <p:sp>
        <p:nvSpPr>
          <p:cNvPr id="7" name="TextBox 6"/>
          <p:cNvSpPr txBox="1">
            <a:spLocks noChangeArrowheads="1"/>
          </p:cNvSpPr>
          <p:nvPr/>
        </p:nvSpPr>
        <p:spPr bwMode="auto">
          <a:xfrm>
            <a:off x="4114800" y="304800"/>
            <a:ext cx="4879477" cy="954107"/>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AOS Building Awareness Campaign</a:t>
            </a:r>
          </a:p>
          <a:p>
            <a:pPr algn="r"/>
            <a:r>
              <a:rPr lang="en-US" sz="2800" dirty="0" smtClean="0">
                <a:solidFill>
                  <a:srgbClr val="FFCC29"/>
                </a:solidFill>
                <a:latin typeface="Arial Narrow" pitchFamily="34" charset="0"/>
                <a:cs typeface="Arial" pitchFamily="34" charset="0"/>
              </a:rPr>
              <a:t>Legal Assistance Focus Area</a:t>
            </a:r>
          </a:p>
        </p:txBody>
      </p:sp>
    </p:spTree>
    <p:extLst>
      <p:ext uri="{BB962C8B-B14F-4D97-AF65-F5344CB8AC3E}">
        <p14:creationId xmlns="" xmlns:p14="http://schemas.microsoft.com/office/powerpoint/2010/main" val="1130431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jpg"/>
          <p:cNvPicPr>
            <a:picLocks noChangeAspect="1"/>
          </p:cNvPicPr>
          <p:nvPr/>
        </p:nvPicPr>
        <p:blipFill>
          <a:blip r:embed="rId2" cstate="print"/>
          <a:stretch>
            <a:fillRect/>
          </a:stretch>
        </p:blipFill>
        <p:spPr>
          <a:xfrm>
            <a:off x="35257" y="-5687"/>
            <a:ext cx="9144000" cy="6858000"/>
          </a:xfrm>
          <a:prstGeom prst="rect">
            <a:avLst/>
          </a:prstGeom>
        </p:spPr>
      </p:pic>
      <p:sp>
        <p:nvSpPr>
          <p:cNvPr id="3" name="Content Placeholder 2"/>
          <p:cNvSpPr>
            <a:spLocks noGrp="1"/>
          </p:cNvSpPr>
          <p:nvPr>
            <p:ph idx="1"/>
          </p:nvPr>
        </p:nvSpPr>
        <p:spPr>
          <a:xfrm>
            <a:off x="846554" y="3017837"/>
            <a:ext cx="7620000" cy="3001963"/>
          </a:xfrm>
          <a:noFill/>
        </p:spPr>
        <p:txBody>
          <a:bodyPr>
            <a:normAutofit lnSpcReduction="10000"/>
          </a:bodyPr>
          <a:lstStyle/>
          <a:p>
            <a:pPr marL="0" lvl="1" indent="-228600" fontAlgn="base">
              <a:lnSpc>
                <a:spcPct val="110000"/>
              </a:lnSpc>
              <a:spcBef>
                <a:spcPct val="0"/>
              </a:spcBef>
              <a:spcAft>
                <a:spcPts val="1000"/>
              </a:spcAft>
              <a:buClr>
                <a:srgbClr val="56352C"/>
              </a:buClr>
              <a:buFont typeface="Arial" pitchFamily="34" charset="0"/>
              <a:buChar char="•"/>
              <a:tabLst>
                <a:tab pos="231775" algn="l"/>
              </a:tabLst>
            </a:pPr>
            <a:r>
              <a:rPr lang="en-US" sz="2000" dirty="0" smtClean="0"/>
              <a:t>Reports </a:t>
            </a:r>
            <a:r>
              <a:rPr lang="en-US" sz="2000" dirty="0"/>
              <a:t>of domestic abuse </a:t>
            </a:r>
            <a:r>
              <a:rPr lang="en-US" sz="2000" dirty="0" smtClean="0"/>
              <a:t>at Ft</a:t>
            </a:r>
            <a:r>
              <a:rPr lang="en-US" sz="2000" dirty="0"/>
              <a:t>. Hood</a:t>
            </a:r>
            <a:r>
              <a:rPr lang="en-US" sz="2000" dirty="0" smtClean="0"/>
              <a:t> Military installation have 	grown </a:t>
            </a:r>
            <a:r>
              <a:rPr lang="en-US" sz="2000" dirty="0"/>
              <a:t>by 75% since </a:t>
            </a:r>
            <a:r>
              <a:rPr lang="en-US" sz="2000" dirty="0" smtClean="0"/>
              <a:t>2001.</a:t>
            </a:r>
          </a:p>
          <a:p>
            <a:pPr marL="0" lvl="0" indent="-228600" fontAlgn="base">
              <a:lnSpc>
                <a:spcPct val="110000"/>
              </a:lnSpc>
              <a:spcBef>
                <a:spcPct val="0"/>
              </a:spcBef>
              <a:spcAft>
                <a:spcPts val="1000"/>
              </a:spcAft>
              <a:tabLst>
                <a:tab pos="231775" algn="l"/>
              </a:tabLst>
            </a:pPr>
            <a:r>
              <a:rPr lang="en-US" sz="2000" dirty="0" smtClean="0"/>
              <a:t>Nationally, an independent investigation found that over </a:t>
            </a:r>
            <a:r>
              <a:rPr lang="en-US" sz="2000" dirty="0"/>
              <a:t>25,000 </a:t>
            </a:r>
            <a:r>
              <a:rPr lang="en-US" sz="2000" dirty="0" smtClean="0"/>
              <a:t>	spouses </a:t>
            </a:r>
            <a:r>
              <a:rPr lang="en-US" sz="2000" dirty="0"/>
              <a:t>and domestic partners have been attacked over the past </a:t>
            </a:r>
            <a:r>
              <a:rPr lang="en-US" sz="2000" dirty="0" smtClean="0"/>
              <a:t>	decade</a:t>
            </a:r>
            <a:r>
              <a:rPr lang="en-US" sz="2000" dirty="0"/>
              <a:t>. </a:t>
            </a:r>
          </a:p>
          <a:p>
            <a:pPr marL="0" lvl="1" indent="-228600" fontAlgn="base">
              <a:lnSpc>
                <a:spcPct val="110000"/>
              </a:lnSpc>
              <a:spcBef>
                <a:spcPct val="0"/>
              </a:spcBef>
              <a:buClr>
                <a:srgbClr val="56352C"/>
              </a:buClr>
              <a:buFont typeface="Arial" pitchFamily="34" charset="0"/>
              <a:buChar char="•"/>
              <a:tabLst>
                <a:tab pos="231775" algn="l"/>
              </a:tabLst>
            </a:pPr>
            <a:r>
              <a:rPr lang="en-US" sz="2000" dirty="0" smtClean="0"/>
              <a:t> Another independent investigation indicated that reports of child 	abuse reached nearly 17,000 in 2000, and 8,000 of those reports 	were substantiated by the U.S. Military’s Family Advocacy Program.</a:t>
            </a:r>
          </a:p>
        </p:txBody>
      </p:sp>
      <p:sp>
        <p:nvSpPr>
          <p:cNvPr id="6" name="TextBox 5"/>
          <p:cNvSpPr txBox="1"/>
          <p:nvPr/>
        </p:nvSpPr>
        <p:spPr>
          <a:xfrm>
            <a:off x="762000" y="1941493"/>
            <a:ext cx="7924800" cy="954107"/>
          </a:xfrm>
          <a:prstGeom prst="rect">
            <a:avLst/>
          </a:prstGeom>
          <a:noFill/>
        </p:spPr>
        <p:txBody>
          <a:bodyPr wrap="square" rtlCol="0">
            <a:spAutoFit/>
          </a:bodyPr>
          <a:lstStyle/>
          <a:p>
            <a:r>
              <a:rPr lang="en-US" sz="2800" b="1" i="1" dirty="0" smtClean="0">
                <a:solidFill>
                  <a:srgbClr val="663300"/>
                </a:solidFill>
              </a:rPr>
              <a:t>Domestic Violence and Child Abuse in the Military on the Rise</a:t>
            </a:r>
          </a:p>
        </p:txBody>
      </p:sp>
      <p:sp>
        <p:nvSpPr>
          <p:cNvPr id="2" name="TextBox 1"/>
          <p:cNvSpPr txBox="1"/>
          <p:nvPr/>
        </p:nvSpPr>
        <p:spPr>
          <a:xfrm>
            <a:off x="3429000" y="6144427"/>
            <a:ext cx="5447684" cy="707886"/>
          </a:xfrm>
          <a:prstGeom prst="rect">
            <a:avLst/>
          </a:prstGeom>
          <a:noFill/>
        </p:spPr>
        <p:txBody>
          <a:bodyPr wrap="square" rtlCol="0">
            <a:spAutoFit/>
          </a:bodyPr>
          <a:lstStyle/>
          <a:p>
            <a:pPr algn="r" fontAlgn="base">
              <a:spcBef>
                <a:spcPct val="0"/>
              </a:spcBef>
            </a:pPr>
            <a:r>
              <a:rPr lang="en-US" sz="1000" i="1" dirty="0" smtClean="0">
                <a:solidFill>
                  <a:srgbClr val="663300"/>
                </a:solidFill>
              </a:rPr>
              <a:t>Sources:  Domestic </a:t>
            </a:r>
            <a:r>
              <a:rPr lang="en-US" sz="1000" i="1" dirty="0">
                <a:solidFill>
                  <a:srgbClr val="663300"/>
                </a:solidFill>
              </a:rPr>
              <a:t>Abuse and the </a:t>
            </a:r>
            <a:r>
              <a:rPr lang="en-US" sz="1000" i="1" dirty="0" smtClean="0">
                <a:solidFill>
                  <a:srgbClr val="663300"/>
                </a:solidFill>
              </a:rPr>
              <a:t>Military, </a:t>
            </a:r>
            <a:r>
              <a:rPr lang="en-US" sz="1000" dirty="0" smtClean="0">
                <a:solidFill>
                  <a:srgbClr val="663300"/>
                </a:solidFill>
              </a:rPr>
              <a:t>CBS </a:t>
            </a:r>
            <a:r>
              <a:rPr lang="en-US" sz="1000" dirty="0">
                <a:solidFill>
                  <a:srgbClr val="663300"/>
                </a:solidFill>
              </a:rPr>
              <a:t>Evening News, January </a:t>
            </a:r>
            <a:r>
              <a:rPr lang="en-US" sz="1000" dirty="0" smtClean="0">
                <a:solidFill>
                  <a:srgbClr val="663300"/>
                </a:solidFill>
              </a:rPr>
              <a:t>2009; </a:t>
            </a:r>
            <a:r>
              <a:rPr lang="en-US" sz="1000" i="1" dirty="0">
                <a:solidFill>
                  <a:srgbClr val="663300"/>
                </a:solidFill>
              </a:rPr>
              <a:t>Domestic Abuse in Military Families, When Abuse Happens on </a:t>
            </a:r>
            <a:r>
              <a:rPr lang="en-US" sz="1000" i="1" dirty="0" smtClean="0">
                <a:solidFill>
                  <a:srgbClr val="663300"/>
                </a:solidFill>
              </a:rPr>
              <a:t>the </a:t>
            </a:r>
            <a:r>
              <a:rPr lang="en-US" sz="1000" i="1" dirty="0" err="1" smtClean="0">
                <a:solidFill>
                  <a:srgbClr val="663300"/>
                </a:solidFill>
              </a:rPr>
              <a:t>Homefront</a:t>
            </a:r>
            <a:r>
              <a:rPr lang="en-US" sz="1000" dirty="0">
                <a:solidFill>
                  <a:srgbClr val="663300"/>
                </a:solidFill>
              </a:rPr>
              <a:t>,  Brain Injury Association of America</a:t>
            </a:r>
          </a:p>
          <a:p>
            <a:pPr algn="r" fontAlgn="base">
              <a:spcBef>
                <a:spcPct val="0"/>
              </a:spcBef>
            </a:pPr>
            <a:endParaRPr lang="en-US" sz="1000" dirty="0">
              <a:solidFill>
                <a:srgbClr val="663300"/>
              </a:solidFill>
            </a:endParaRPr>
          </a:p>
          <a:p>
            <a:endParaRPr lang="en-US" sz="1000" dirty="0">
              <a:solidFill>
                <a:srgbClr val="663300"/>
              </a:solidFill>
            </a:endParaRPr>
          </a:p>
        </p:txBody>
      </p:sp>
      <p:sp>
        <p:nvSpPr>
          <p:cNvPr id="8" name="TextBox 7"/>
          <p:cNvSpPr txBox="1">
            <a:spLocks noChangeArrowheads="1"/>
          </p:cNvSpPr>
          <p:nvPr/>
        </p:nvSpPr>
        <p:spPr bwMode="auto">
          <a:xfrm>
            <a:off x="5562600" y="304800"/>
            <a:ext cx="3273396" cy="954107"/>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Domestic Violence and</a:t>
            </a:r>
          </a:p>
          <a:p>
            <a:pPr algn="r"/>
            <a:r>
              <a:rPr lang="en-US" sz="2800" dirty="0" smtClean="0">
                <a:solidFill>
                  <a:srgbClr val="FFCC29"/>
                </a:solidFill>
                <a:latin typeface="Arial Narrow" pitchFamily="34" charset="0"/>
                <a:cs typeface="Arial" pitchFamily="34" charset="0"/>
              </a:rPr>
              <a:t>Child Abuse</a:t>
            </a:r>
          </a:p>
        </p:txBody>
      </p:sp>
    </p:spTree>
    <p:extLst>
      <p:ext uri="{BB962C8B-B14F-4D97-AF65-F5344CB8AC3E}">
        <p14:creationId xmlns="" xmlns:p14="http://schemas.microsoft.com/office/powerpoint/2010/main" val="1488405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jpg"/>
          <p:cNvPicPr>
            <a:picLocks noChangeAspect="1"/>
          </p:cNvPicPr>
          <p:nvPr/>
        </p:nvPicPr>
        <p:blipFill>
          <a:blip r:embed="rId2" cstate="print"/>
          <a:stretch>
            <a:fillRect/>
          </a:stretch>
        </p:blipFill>
        <p:spPr>
          <a:xfrm>
            <a:off x="12510" y="0"/>
            <a:ext cx="9144000" cy="6858000"/>
          </a:xfrm>
          <a:prstGeom prst="rect">
            <a:avLst/>
          </a:prstGeom>
        </p:spPr>
      </p:pic>
      <p:sp>
        <p:nvSpPr>
          <p:cNvPr id="3" name="Content Placeholder 2"/>
          <p:cNvSpPr>
            <a:spLocks noGrp="1"/>
          </p:cNvSpPr>
          <p:nvPr>
            <p:ph idx="1"/>
          </p:nvPr>
        </p:nvSpPr>
        <p:spPr>
          <a:xfrm>
            <a:off x="685800" y="2667000"/>
            <a:ext cx="7826991" cy="3429000"/>
          </a:xfrm>
          <a:noFill/>
        </p:spPr>
        <p:txBody>
          <a:bodyPr>
            <a:normAutofit lnSpcReduction="10000"/>
          </a:bodyPr>
          <a:lstStyle/>
          <a:p>
            <a:pPr marL="0" lvl="1" indent="-228600" fontAlgn="base">
              <a:spcBef>
                <a:spcPct val="0"/>
              </a:spcBef>
              <a:spcAft>
                <a:spcPts val="600"/>
              </a:spcAft>
              <a:buClr>
                <a:srgbClr val="56352C"/>
              </a:buClr>
              <a:buFont typeface="Arial" pitchFamily="34" charset="0"/>
              <a:buChar char="•"/>
              <a:tabLst>
                <a:tab pos="231775" algn="l"/>
              </a:tabLst>
            </a:pPr>
            <a:r>
              <a:rPr lang="en-US" sz="2000" dirty="0" smtClean="0">
                <a:latin typeface="Calibri" pitchFamily="34" charset="0"/>
              </a:rPr>
              <a:t> </a:t>
            </a:r>
            <a:r>
              <a:rPr lang="en-US" sz="2200" dirty="0" smtClean="0"/>
              <a:t>Victims of domestic violence or child abuse in the Military are 	 often </a:t>
            </a:r>
            <a:r>
              <a:rPr lang="en-US" sz="2200" i="1" dirty="0" smtClean="0"/>
              <a:t>reluctant </a:t>
            </a:r>
            <a:r>
              <a:rPr lang="en-US" sz="2200" i="1" dirty="0"/>
              <a:t>to </a:t>
            </a:r>
            <a:r>
              <a:rPr lang="en-US" sz="2200" i="1" dirty="0" smtClean="0"/>
              <a:t>report </a:t>
            </a:r>
            <a:r>
              <a:rPr lang="en-US" sz="2200" i="1" dirty="0"/>
              <a:t>incidents</a:t>
            </a:r>
            <a:r>
              <a:rPr lang="en-US" sz="2200" dirty="0"/>
              <a:t> for fear it will impact a </a:t>
            </a:r>
            <a:r>
              <a:rPr lang="en-US" sz="2200" dirty="0" smtClean="0"/>
              <a:t>	 	 spouse’s career.  </a:t>
            </a:r>
          </a:p>
          <a:p>
            <a:pPr marL="0" lvl="1" indent="-228600" fontAlgn="base">
              <a:spcBef>
                <a:spcPct val="0"/>
              </a:spcBef>
              <a:spcAft>
                <a:spcPts val="600"/>
              </a:spcAft>
              <a:buClr>
                <a:srgbClr val="56352C"/>
              </a:buClr>
              <a:buFont typeface="Arial" pitchFamily="34" charset="0"/>
              <a:buChar char="•"/>
              <a:tabLst>
                <a:tab pos="231775" algn="l"/>
              </a:tabLst>
            </a:pPr>
            <a:endParaRPr lang="en-US" sz="1100" dirty="0"/>
          </a:p>
          <a:p>
            <a:pPr marL="0" lvl="0" indent="-228600" fontAlgn="base">
              <a:spcBef>
                <a:spcPct val="0"/>
              </a:spcBef>
              <a:spcAft>
                <a:spcPts val="600"/>
              </a:spcAft>
              <a:buClr>
                <a:srgbClr val="56352C"/>
              </a:buClr>
              <a:tabLst>
                <a:tab pos="231775" algn="l"/>
              </a:tabLst>
            </a:pPr>
            <a:r>
              <a:rPr lang="en-US" sz="2200" dirty="0" smtClean="0"/>
              <a:t> Constant </a:t>
            </a:r>
            <a:r>
              <a:rPr lang="en-US" sz="2200" dirty="0"/>
              <a:t>relocation tends to </a:t>
            </a:r>
            <a:r>
              <a:rPr lang="en-US" sz="2200" i="1" dirty="0"/>
              <a:t>isolate victims </a:t>
            </a:r>
            <a:r>
              <a:rPr lang="en-US" sz="2200" dirty="0"/>
              <a:t>by severing their ties </a:t>
            </a:r>
            <a:r>
              <a:rPr lang="en-US" sz="2200" dirty="0" smtClean="0"/>
              <a:t>	 with family </a:t>
            </a:r>
            <a:r>
              <a:rPr lang="en-US" sz="2200" dirty="0"/>
              <a:t>and </a:t>
            </a:r>
            <a:r>
              <a:rPr lang="en-US" sz="2200" dirty="0" smtClean="0"/>
              <a:t>loved </a:t>
            </a:r>
            <a:r>
              <a:rPr lang="en-US" sz="2200" dirty="0"/>
              <a:t>ones, making it even less likely they will </a:t>
            </a:r>
            <a:r>
              <a:rPr lang="en-US" sz="2200" dirty="0" smtClean="0"/>
              <a:t>	 report any abuse.</a:t>
            </a:r>
          </a:p>
          <a:p>
            <a:pPr marL="0" lvl="0" indent="-228600" fontAlgn="base">
              <a:spcBef>
                <a:spcPct val="0"/>
              </a:spcBef>
              <a:spcAft>
                <a:spcPts val="600"/>
              </a:spcAft>
              <a:buClr>
                <a:srgbClr val="56352C"/>
              </a:buClr>
              <a:tabLst>
                <a:tab pos="231775" algn="l"/>
              </a:tabLst>
            </a:pPr>
            <a:endParaRPr lang="en-US" sz="1100" dirty="0" smtClean="0"/>
          </a:p>
          <a:p>
            <a:pPr marL="0" lvl="0" indent="-228600" fontAlgn="base">
              <a:spcBef>
                <a:spcPct val="0"/>
              </a:spcBef>
              <a:spcAft>
                <a:spcPts val="600"/>
              </a:spcAft>
              <a:buClr>
                <a:srgbClr val="56352C"/>
              </a:buClr>
              <a:tabLst>
                <a:tab pos="231775" algn="l"/>
              </a:tabLst>
            </a:pPr>
            <a:r>
              <a:rPr lang="en-US" sz="2200" dirty="0" smtClean="0"/>
              <a:t> Families </a:t>
            </a:r>
            <a:r>
              <a:rPr lang="en-US" sz="2200" dirty="0"/>
              <a:t>lack knowledge about how separation and divorce will </a:t>
            </a:r>
            <a:r>
              <a:rPr lang="en-US" sz="2200" dirty="0" smtClean="0"/>
              <a:t>	 </a:t>
            </a:r>
            <a:r>
              <a:rPr lang="en-US" sz="2200" i="1" dirty="0" smtClean="0"/>
              <a:t>affect their benefits</a:t>
            </a:r>
            <a:r>
              <a:rPr lang="en-US" sz="2200" i="1" dirty="0"/>
              <a:t>, child support, etc</a:t>
            </a:r>
            <a:r>
              <a:rPr lang="en-US" sz="2200" i="1" dirty="0" smtClean="0"/>
              <a:t>., </a:t>
            </a:r>
            <a:r>
              <a:rPr lang="en-US" sz="2200" dirty="0" smtClean="0"/>
              <a:t>so they live with the 	 	 abuse out of fear.</a:t>
            </a:r>
            <a:endParaRPr lang="en-US" sz="2200" dirty="0"/>
          </a:p>
        </p:txBody>
      </p:sp>
      <p:sp>
        <p:nvSpPr>
          <p:cNvPr id="6" name="TextBox 5"/>
          <p:cNvSpPr txBox="1"/>
          <p:nvPr/>
        </p:nvSpPr>
        <p:spPr>
          <a:xfrm>
            <a:off x="609600" y="1981200"/>
            <a:ext cx="7924800" cy="523220"/>
          </a:xfrm>
          <a:prstGeom prst="rect">
            <a:avLst/>
          </a:prstGeom>
          <a:noFill/>
        </p:spPr>
        <p:txBody>
          <a:bodyPr wrap="square" rtlCol="0">
            <a:spAutoFit/>
          </a:bodyPr>
          <a:lstStyle/>
          <a:p>
            <a:r>
              <a:rPr lang="en-US" sz="2800" b="1" i="1" dirty="0" smtClean="0">
                <a:solidFill>
                  <a:srgbClr val="663300"/>
                </a:solidFill>
              </a:rPr>
              <a:t>Reluctance to Report Abuse</a:t>
            </a:r>
            <a:endParaRPr lang="en-US" sz="2800" dirty="0">
              <a:solidFill>
                <a:srgbClr val="663300"/>
              </a:solidFill>
            </a:endParaRPr>
          </a:p>
        </p:txBody>
      </p:sp>
      <p:sp>
        <p:nvSpPr>
          <p:cNvPr id="7" name="TextBox 6"/>
          <p:cNvSpPr txBox="1">
            <a:spLocks noChangeArrowheads="1"/>
          </p:cNvSpPr>
          <p:nvPr/>
        </p:nvSpPr>
        <p:spPr bwMode="auto">
          <a:xfrm>
            <a:off x="5562600" y="304800"/>
            <a:ext cx="3273396" cy="954107"/>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Domestic Violence and</a:t>
            </a:r>
          </a:p>
          <a:p>
            <a:pPr algn="r"/>
            <a:r>
              <a:rPr lang="en-US" sz="2800" dirty="0" smtClean="0">
                <a:solidFill>
                  <a:srgbClr val="FFCC29"/>
                </a:solidFill>
                <a:latin typeface="Arial Narrow" pitchFamily="34" charset="0"/>
                <a:cs typeface="Arial" pitchFamily="34" charset="0"/>
              </a:rPr>
              <a:t>Child Abuse</a:t>
            </a:r>
          </a:p>
        </p:txBody>
      </p:sp>
    </p:spTree>
    <p:extLst>
      <p:ext uri="{BB962C8B-B14F-4D97-AF65-F5344CB8AC3E}">
        <p14:creationId xmlns="" xmlns:p14="http://schemas.microsoft.com/office/powerpoint/2010/main" val="85049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 w_graphic.jpg"/>
          <p:cNvPicPr>
            <a:picLocks noChangeAspect="1"/>
          </p:cNvPicPr>
          <p:nvPr/>
        </p:nvPicPr>
        <p:blipFill>
          <a:blip r:embed="rId2" cstate="print"/>
          <a:stretch>
            <a:fillRect/>
          </a:stretch>
        </p:blipFill>
        <p:spPr>
          <a:xfrm>
            <a:off x="0" y="0"/>
            <a:ext cx="9144000" cy="6858000"/>
          </a:xfrm>
          <a:prstGeom prst="rect">
            <a:avLst/>
          </a:prstGeom>
        </p:spPr>
      </p:pic>
      <p:sp>
        <p:nvSpPr>
          <p:cNvPr id="8" name="Content Placeholder 2"/>
          <p:cNvSpPr>
            <a:spLocks noGrp="1"/>
          </p:cNvSpPr>
          <p:nvPr>
            <p:ph idx="1"/>
          </p:nvPr>
        </p:nvSpPr>
        <p:spPr>
          <a:xfrm>
            <a:off x="457200" y="3048000"/>
            <a:ext cx="8382000" cy="914400"/>
          </a:xfrm>
          <a:noFill/>
        </p:spPr>
        <p:txBody>
          <a:bodyPr>
            <a:noAutofit/>
          </a:bodyPr>
          <a:lstStyle/>
          <a:p>
            <a:pPr marL="0" indent="0" algn="ctr">
              <a:spcBef>
                <a:spcPts val="0"/>
              </a:spcBef>
              <a:buNone/>
            </a:pPr>
            <a:r>
              <a:rPr lang="en-US" sz="4000" dirty="0" smtClean="0">
                <a:latin typeface="Arial Black" pitchFamily="34" charset="0"/>
              </a:rPr>
              <a:t>Legal Assistance</a:t>
            </a:r>
          </a:p>
          <a:p>
            <a:pPr marL="0" indent="0" algn="ctr">
              <a:spcBef>
                <a:spcPts val="0"/>
              </a:spcBef>
              <a:buNone/>
            </a:pPr>
            <a:r>
              <a:rPr lang="en-US" sz="4000" dirty="0" smtClean="0">
                <a:latin typeface="Arial Black" pitchFamily="34" charset="0"/>
              </a:rPr>
              <a:t>Programs</a:t>
            </a:r>
            <a:endParaRPr lang="en-US" sz="4000" dirty="0">
              <a:latin typeface="Arial Black" pitchFamily="34" charset="0"/>
            </a:endParaRPr>
          </a:p>
        </p:txBody>
      </p:sp>
      <p:sp>
        <p:nvSpPr>
          <p:cNvPr id="6" name="TextBox 5"/>
          <p:cNvSpPr txBox="1">
            <a:spLocks noChangeArrowheads="1"/>
          </p:cNvSpPr>
          <p:nvPr/>
        </p:nvSpPr>
        <p:spPr bwMode="auto">
          <a:xfrm>
            <a:off x="4038600" y="304800"/>
            <a:ext cx="4879477" cy="954107"/>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AOS Building Awareness Campaign</a:t>
            </a:r>
          </a:p>
          <a:p>
            <a:pPr algn="r"/>
            <a:r>
              <a:rPr lang="en-US" sz="2800" dirty="0" smtClean="0">
                <a:solidFill>
                  <a:srgbClr val="FFCC29"/>
                </a:solidFill>
                <a:latin typeface="Arial Narrow" pitchFamily="34" charset="0"/>
                <a:cs typeface="Arial" pitchFamily="34" charset="0"/>
              </a:rPr>
              <a:t>Legal Assistance Focus Area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 background 1.jpg"/>
          <p:cNvPicPr>
            <a:picLocks noChangeAspect="1"/>
          </p:cNvPicPr>
          <p:nvPr/>
        </p:nvPicPr>
        <p:blipFill>
          <a:blip r:embed="rId3" cstate="print"/>
          <a:stretch>
            <a:fillRect/>
          </a:stretch>
        </p:blipFill>
        <p:spPr>
          <a:xfrm>
            <a:off x="0" y="0"/>
            <a:ext cx="9144000" cy="6858000"/>
          </a:xfrm>
          <a:prstGeom prst="rect">
            <a:avLst/>
          </a:prstGeom>
        </p:spPr>
      </p:pic>
      <p:sp>
        <p:nvSpPr>
          <p:cNvPr id="8194" name="Slide Number Placeholder 5"/>
          <p:cNvSpPr>
            <a:spLocks noGrp="1"/>
          </p:cNvSpPr>
          <p:nvPr>
            <p:ph type="sldNum" sz="quarter" idx="12"/>
          </p:nvPr>
        </p:nvSpPr>
        <p:spPr bwMode="auto">
          <a:noFill/>
          <a:ln>
            <a:miter lim="800000"/>
            <a:headEnd/>
            <a:tailEnd/>
          </a:ln>
        </p:spPr>
        <p:txBody>
          <a:bodyPr/>
          <a:lstStyle/>
          <a:p>
            <a:fld id="{3E1A849D-690A-4401-BC42-748A03EB4DCC}" type="slidenum">
              <a:rPr lang="en-US" smtClean="0"/>
              <a:pPr/>
              <a:t>24</a:t>
            </a:fld>
            <a:endParaRPr lang="en-US" dirty="0" smtClean="0"/>
          </a:p>
        </p:txBody>
      </p:sp>
      <p:sp>
        <p:nvSpPr>
          <p:cNvPr id="10" name="Rectangle 9"/>
          <p:cNvSpPr/>
          <p:nvPr/>
        </p:nvSpPr>
        <p:spPr>
          <a:xfrm>
            <a:off x="696036" y="2057400"/>
            <a:ext cx="7848600" cy="3498394"/>
          </a:xfrm>
          <a:prstGeom prst="rect">
            <a:avLst/>
          </a:prstGeom>
        </p:spPr>
        <p:txBody>
          <a:bodyPr wrap="square">
            <a:spAutoFit/>
          </a:bodyPr>
          <a:lstStyle/>
          <a:p>
            <a:pPr lvl="0" fontAlgn="base">
              <a:spcBef>
                <a:spcPct val="0"/>
              </a:spcBef>
              <a:spcAft>
                <a:spcPts val="1600"/>
              </a:spcAft>
            </a:pPr>
            <a:r>
              <a:rPr lang="en-US" sz="2000" dirty="0" smtClean="0">
                <a:solidFill>
                  <a:srgbClr val="663300"/>
                </a:solidFill>
              </a:rPr>
              <a:t> </a:t>
            </a:r>
            <a:r>
              <a:rPr lang="en-US" sz="2800" b="1" dirty="0">
                <a:solidFill>
                  <a:srgbClr val="663300"/>
                </a:solidFill>
              </a:rPr>
              <a:t>ABA Military Pro Bono </a:t>
            </a:r>
            <a:r>
              <a:rPr lang="en-US" sz="2800" b="1" dirty="0" smtClean="0">
                <a:solidFill>
                  <a:srgbClr val="663300"/>
                </a:solidFill>
              </a:rPr>
              <a:t>Project</a:t>
            </a:r>
            <a:endParaRPr lang="en-US" sz="2800" b="1" dirty="0">
              <a:solidFill>
                <a:srgbClr val="663300"/>
              </a:solidFill>
            </a:endParaRPr>
          </a:p>
          <a:p>
            <a:pPr lvl="0" fontAlgn="base">
              <a:lnSpc>
                <a:spcPct val="150000"/>
              </a:lnSpc>
              <a:spcAft>
                <a:spcPct val="0"/>
              </a:spcAft>
            </a:pPr>
            <a:r>
              <a:rPr lang="en-US" sz="2000" dirty="0">
                <a:solidFill>
                  <a:srgbClr val="663300"/>
                </a:solidFill>
              </a:rPr>
              <a:t>The ABA Military Pro Bono Project, launched in 2008, is a one-of-a-kind, web-based venture that improves access to pro bono civil legal assistance for </a:t>
            </a:r>
            <a:r>
              <a:rPr lang="en-US" sz="2000" dirty="0" smtClean="0">
                <a:solidFill>
                  <a:srgbClr val="663300"/>
                </a:solidFill>
              </a:rPr>
              <a:t>Active Duty </a:t>
            </a:r>
            <a:r>
              <a:rPr lang="en-US" sz="2000" dirty="0">
                <a:solidFill>
                  <a:srgbClr val="663300"/>
                </a:solidFill>
              </a:rPr>
              <a:t>Military Personnel, including </a:t>
            </a:r>
            <a:r>
              <a:rPr lang="en-US" sz="2000" dirty="0" smtClean="0">
                <a:solidFill>
                  <a:srgbClr val="663300"/>
                </a:solidFill>
              </a:rPr>
              <a:t>Active Duty </a:t>
            </a:r>
            <a:r>
              <a:rPr lang="en-US" sz="2000" dirty="0">
                <a:solidFill>
                  <a:srgbClr val="663300"/>
                </a:solidFill>
              </a:rPr>
              <a:t>Members of the National Guard and Reserves, while expanding opportunities for firms and attorneys to provide pro bono services</a:t>
            </a:r>
            <a:r>
              <a:rPr lang="en-US" sz="2000" dirty="0" smtClean="0">
                <a:solidFill>
                  <a:srgbClr val="663300"/>
                </a:solidFill>
              </a:rPr>
              <a:t>.  Exclusively </a:t>
            </a:r>
            <a:r>
              <a:rPr lang="en-US" sz="2000" dirty="0">
                <a:solidFill>
                  <a:srgbClr val="663300"/>
                </a:solidFill>
              </a:rPr>
              <a:t>devoted to supporting </a:t>
            </a:r>
            <a:r>
              <a:rPr lang="en-US" sz="2000" dirty="0" smtClean="0">
                <a:solidFill>
                  <a:srgbClr val="663300"/>
                </a:solidFill>
              </a:rPr>
              <a:t>Active Duty Personnel.</a:t>
            </a:r>
          </a:p>
        </p:txBody>
      </p:sp>
      <p:sp>
        <p:nvSpPr>
          <p:cNvPr id="7" name="TextBox 6"/>
          <p:cNvSpPr txBox="1"/>
          <p:nvPr/>
        </p:nvSpPr>
        <p:spPr>
          <a:xfrm>
            <a:off x="5048564" y="457200"/>
            <a:ext cx="3752822" cy="523220"/>
          </a:xfrm>
          <a:prstGeom prst="rect">
            <a:avLst/>
          </a:prstGeom>
          <a:noFill/>
        </p:spPr>
        <p:txBody>
          <a:bodyPr wrap="none" rtlCol="0">
            <a:spAutoFit/>
          </a:bodyPr>
          <a:lstStyle/>
          <a:p>
            <a:pPr algn="r"/>
            <a:r>
              <a:rPr lang="en-US" sz="2800" dirty="0" smtClean="0">
                <a:solidFill>
                  <a:srgbClr val="FFCC29"/>
                </a:solidFill>
                <a:latin typeface="Arial Narrow" pitchFamily="34" charset="0"/>
                <a:cs typeface="Arial" pitchFamily="34" charset="0"/>
              </a:rPr>
              <a:t>Legal Assistance Programs</a:t>
            </a:r>
            <a:endParaRPr lang="en-US" sz="2800" dirty="0">
              <a:solidFill>
                <a:srgbClr val="FFCC29"/>
              </a:solidFill>
              <a:latin typeface="Arial Narrow" pitchFamily="34" charset="0"/>
              <a:cs typeface="Arial" pitchFamily="34" charset="0"/>
            </a:endParaRPr>
          </a:p>
        </p:txBody>
      </p:sp>
    </p:spTree>
    <p:extLst>
      <p:ext uri="{BB962C8B-B14F-4D97-AF65-F5344CB8AC3E}">
        <p14:creationId xmlns="" xmlns:p14="http://schemas.microsoft.com/office/powerpoint/2010/main" val="248575543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 background 1.jpg"/>
          <p:cNvPicPr>
            <a:picLocks noChangeAspect="1"/>
          </p:cNvPicPr>
          <p:nvPr/>
        </p:nvPicPr>
        <p:blipFill>
          <a:blip r:embed="rId3" cstate="print"/>
          <a:stretch>
            <a:fillRect/>
          </a:stretch>
        </p:blipFill>
        <p:spPr>
          <a:xfrm>
            <a:off x="0" y="0"/>
            <a:ext cx="9144000" cy="6858000"/>
          </a:xfrm>
          <a:prstGeom prst="rect">
            <a:avLst/>
          </a:prstGeom>
        </p:spPr>
      </p:pic>
      <p:sp>
        <p:nvSpPr>
          <p:cNvPr id="8194" name="Slide Number Placeholder 5"/>
          <p:cNvSpPr>
            <a:spLocks noGrp="1"/>
          </p:cNvSpPr>
          <p:nvPr>
            <p:ph type="sldNum" sz="quarter" idx="12"/>
          </p:nvPr>
        </p:nvSpPr>
        <p:spPr bwMode="auto">
          <a:noFill/>
          <a:ln>
            <a:miter lim="800000"/>
            <a:headEnd/>
            <a:tailEnd/>
          </a:ln>
        </p:spPr>
        <p:txBody>
          <a:bodyPr/>
          <a:lstStyle/>
          <a:p>
            <a:fld id="{3E1A849D-690A-4401-BC42-748A03EB4DCC}" type="slidenum">
              <a:rPr lang="en-US" smtClean="0"/>
              <a:pPr/>
              <a:t>25</a:t>
            </a:fld>
            <a:endParaRPr lang="en-US" dirty="0" smtClean="0"/>
          </a:p>
        </p:txBody>
      </p:sp>
      <p:sp>
        <p:nvSpPr>
          <p:cNvPr id="10" name="Rectangle 9"/>
          <p:cNvSpPr/>
          <p:nvPr/>
        </p:nvSpPr>
        <p:spPr>
          <a:xfrm>
            <a:off x="716508" y="1981200"/>
            <a:ext cx="7848600" cy="3200876"/>
          </a:xfrm>
          <a:prstGeom prst="rect">
            <a:avLst/>
          </a:prstGeom>
        </p:spPr>
        <p:txBody>
          <a:bodyPr wrap="square">
            <a:spAutoFit/>
          </a:bodyPr>
          <a:lstStyle/>
          <a:p>
            <a:pPr lvl="0" fontAlgn="base">
              <a:spcBef>
                <a:spcPct val="0"/>
              </a:spcBef>
              <a:spcAft>
                <a:spcPct val="0"/>
              </a:spcAft>
            </a:pPr>
            <a:r>
              <a:rPr lang="en-US" sz="2800" dirty="0" smtClean="0">
                <a:solidFill>
                  <a:srgbClr val="663300"/>
                </a:solidFill>
              </a:rPr>
              <a:t> </a:t>
            </a:r>
            <a:r>
              <a:rPr lang="en-US" sz="2800" b="1" dirty="0">
                <a:solidFill>
                  <a:srgbClr val="663300"/>
                </a:solidFill>
              </a:rPr>
              <a:t>Legal Assistance for Military Personnel (LAMP)</a:t>
            </a:r>
          </a:p>
          <a:p>
            <a:pPr lvl="0" fontAlgn="base">
              <a:spcBef>
                <a:spcPct val="0"/>
              </a:spcBef>
              <a:spcAft>
                <a:spcPct val="0"/>
              </a:spcAft>
            </a:pPr>
            <a:endParaRPr lang="en-US" sz="2000" b="1" dirty="0">
              <a:solidFill>
                <a:srgbClr val="663300"/>
              </a:solidFill>
            </a:endParaRPr>
          </a:p>
          <a:p>
            <a:pPr marL="290513" lvl="1" indent="-225425" fontAlgn="base">
              <a:spcAft>
                <a:spcPts val="1200"/>
              </a:spcAft>
              <a:buFont typeface="Arial" pitchFamily="34" charset="0"/>
              <a:buChar char="•"/>
              <a:tabLst>
                <a:tab pos="287338" algn="l"/>
              </a:tabLst>
            </a:pPr>
            <a:r>
              <a:rPr lang="en-US" sz="2000" dirty="0" smtClean="0">
                <a:solidFill>
                  <a:srgbClr val="663300"/>
                </a:solidFill>
              </a:rPr>
              <a:t>Foster growth </a:t>
            </a:r>
            <a:r>
              <a:rPr lang="en-US" sz="2000" dirty="0">
                <a:solidFill>
                  <a:srgbClr val="663300"/>
                </a:solidFill>
              </a:rPr>
              <a:t>of the Military legal assistance </a:t>
            </a:r>
            <a:r>
              <a:rPr lang="en-US" sz="2000" dirty="0" smtClean="0">
                <a:solidFill>
                  <a:srgbClr val="663300"/>
                </a:solidFill>
              </a:rPr>
              <a:t>programs</a:t>
            </a:r>
            <a:endParaRPr lang="en-US" sz="2000" dirty="0">
              <a:solidFill>
                <a:srgbClr val="663300"/>
              </a:solidFill>
            </a:endParaRPr>
          </a:p>
          <a:p>
            <a:pPr marL="290513" lvl="1" indent="-225425" fontAlgn="base">
              <a:lnSpc>
                <a:spcPct val="114000"/>
              </a:lnSpc>
              <a:spcAft>
                <a:spcPts val="1200"/>
              </a:spcAft>
              <a:buFont typeface="Arial" pitchFamily="34" charset="0"/>
              <a:buChar char="•"/>
              <a:tabLst>
                <a:tab pos="287338" algn="l"/>
              </a:tabLst>
            </a:pPr>
            <a:r>
              <a:rPr lang="en-US" sz="2000" dirty="0">
                <a:solidFill>
                  <a:srgbClr val="663300"/>
                </a:solidFill>
              </a:rPr>
              <a:t>Promote </a:t>
            </a:r>
            <a:r>
              <a:rPr lang="en-US" sz="2000" dirty="0" smtClean="0">
                <a:solidFill>
                  <a:srgbClr val="663300"/>
                </a:solidFill>
              </a:rPr>
              <a:t>delivery </a:t>
            </a:r>
            <a:r>
              <a:rPr lang="en-US" sz="2000" dirty="0">
                <a:solidFill>
                  <a:srgbClr val="663300"/>
                </a:solidFill>
              </a:rPr>
              <a:t>of legal services to Military </a:t>
            </a:r>
            <a:r>
              <a:rPr lang="en-US" sz="2000" dirty="0" smtClean="0">
                <a:solidFill>
                  <a:srgbClr val="663300"/>
                </a:solidFill>
              </a:rPr>
              <a:t>Personnel, their </a:t>
            </a:r>
            <a:r>
              <a:rPr lang="en-US" sz="2000" dirty="0">
                <a:solidFill>
                  <a:srgbClr val="663300"/>
                </a:solidFill>
              </a:rPr>
              <a:t>Family </a:t>
            </a:r>
            <a:r>
              <a:rPr lang="en-US" sz="2000" dirty="0" smtClean="0">
                <a:solidFill>
                  <a:srgbClr val="663300"/>
                </a:solidFill>
              </a:rPr>
              <a:t>Members, and persons </a:t>
            </a:r>
            <a:r>
              <a:rPr lang="en-US" sz="2000" dirty="0">
                <a:solidFill>
                  <a:srgbClr val="663300"/>
                </a:solidFill>
              </a:rPr>
              <a:t>accompanying the Armed Forces outside the United </a:t>
            </a:r>
            <a:r>
              <a:rPr lang="en-US" sz="2000" dirty="0" smtClean="0">
                <a:solidFill>
                  <a:srgbClr val="663300"/>
                </a:solidFill>
              </a:rPr>
              <a:t>States</a:t>
            </a:r>
            <a:endParaRPr lang="en-US" sz="2000" dirty="0">
              <a:solidFill>
                <a:srgbClr val="663300"/>
              </a:solidFill>
            </a:endParaRPr>
          </a:p>
          <a:p>
            <a:pPr marL="290513" lvl="1" indent="-225425" fontAlgn="base">
              <a:lnSpc>
                <a:spcPct val="114000"/>
              </a:lnSpc>
              <a:spcAft>
                <a:spcPts val="600"/>
              </a:spcAft>
              <a:buFont typeface="Arial" pitchFamily="34" charset="0"/>
              <a:buChar char="•"/>
              <a:tabLst>
                <a:tab pos="287338" algn="l"/>
              </a:tabLst>
            </a:pPr>
            <a:r>
              <a:rPr lang="en-US" sz="2000" dirty="0" smtClean="0">
                <a:solidFill>
                  <a:srgbClr val="663300"/>
                </a:solidFill>
              </a:rPr>
              <a:t>Enhance </a:t>
            </a:r>
            <a:r>
              <a:rPr lang="en-US" sz="2000" dirty="0">
                <a:solidFill>
                  <a:srgbClr val="663300"/>
                </a:solidFill>
              </a:rPr>
              <a:t>the scope, quality, and delivery of free or affordable legal services to eligible legal assistance </a:t>
            </a:r>
            <a:r>
              <a:rPr lang="en-US" sz="2000" dirty="0" smtClean="0">
                <a:solidFill>
                  <a:srgbClr val="663300"/>
                </a:solidFill>
              </a:rPr>
              <a:t>clients</a:t>
            </a:r>
            <a:endParaRPr lang="en-US" sz="2000" dirty="0">
              <a:solidFill>
                <a:srgbClr val="663300"/>
              </a:solidFill>
            </a:endParaRPr>
          </a:p>
        </p:txBody>
      </p:sp>
      <p:sp>
        <p:nvSpPr>
          <p:cNvPr id="7" name="TextBox 6"/>
          <p:cNvSpPr txBox="1"/>
          <p:nvPr/>
        </p:nvSpPr>
        <p:spPr>
          <a:xfrm>
            <a:off x="5048564" y="457200"/>
            <a:ext cx="3752822" cy="523220"/>
          </a:xfrm>
          <a:prstGeom prst="rect">
            <a:avLst/>
          </a:prstGeom>
          <a:noFill/>
        </p:spPr>
        <p:txBody>
          <a:bodyPr wrap="none" rtlCol="0">
            <a:spAutoFit/>
          </a:bodyPr>
          <a:lstStyle/>
          <a:p>
            <a:pPr algn="r"/>
            <a:r>
              <a:rPr lang="en-US" sz="2800" dirty="0" smtClean="0">
                <a:solidFill>
                  <a:srgbClr val="FFCC29"/>
                </a:solidFill>
                <a:latin typeface="Arial Narrow" pitchFamily="34" charset="0"/>
                <a:cs typeface="Arial" pitchFamily="34" charset="0"/>
              </a:rPr>
              <a:t>Legal Assistance Programs</a:t>
            </a:r>
            <a:endParaRPr lang="en-US" sz="2800" dirty="0">
              <a:solidFill>
                <a:srgbClr val="FFCC29"/>
              </a:solidFill>
              <a:latin typeface="Arial Narrow" pitchFamily="34" charset="0"/>
              <a:cs typeface="Arial" pitchFamily="34" charset="0"/>
            </a:endParaRPr>
          </a:p>
        </p:txBody>
      </p:sp>
    </p:spTree>
    <p:extLst>
      <p:ext uri="{BB962C8B-B14F-4D97-AF65-F5344CB8AC3E}">
        <p14:creationId xmlns="" xmlns:p14="http://schemas.microsoft.com/office/powerpoint/2010/main" val="295864049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 background 1.jpg"/>
          <p:cNvPicPr>
            <a:picLocks noChangeAspect="1"/>
          </p:cNvPicPr>
          <p:nvPr/>
        </p:nvPicPr>
        <p:blipFill>
          <a:blip r:embed="rId3" cstate="print"/>
          <a:stretch>
            <a:fillRect/>
          </a:stretch>
        </p:blipFill>
        <p:spPr>
          <a:xfrm>
            <a:off x="0" y="0"/>
            <a:ext cx="9144000" cy="6858000"/>
          </a:xfrm>
          <a:prstGeom prst="rect">
            <a:avLst/>
          </a:prstGeom>
        </p:spPr>
      </p:pic>
      <p:sp>
        <p:nvSpPr>
          <p:cNvPr id="8194" name="Slide Number Placeholder 5"/>
          <p:cNvSpPr>
            <a:spLocks noGrp="1"/>
          </p:cNvSpPr>
          <p:nvPr>
            <p:ph type="sldNum" sz="quarter" idx="12"/>
          </p:nvPr>
        </p:nvSpPr>
        <p:spPr bwMode="auto">
          <a:noFill/>
          <a:ln>
            <a:miter lim="800000"/>
            <a:headEnd/>
            <a:tailEnd/>
          </a:ln>
        </p:spPr>
        <p:txBody>
          <a:bodyPr/>
          <a:lstStyle/>
          <a:p>
            <a:fld id="{3E1A849D-690A-4401-BC42-748A03EB4DCC}" type="slidenum">
              <a:rPr lang="en-US" smtClean="0"/>
              <a:pPr/>
              <a:t>26</a:t>
            </a:fld>
            <a:endParaRPr lang="en-US" dirty="0" smtClean="0"/>
          </a:p>
        </p:txBody>
      </p:sp>
      <p:sp>
        <p:nvSpPr>
          <p:cNvPr id="10" name="Rectangle 9"/>
          <p:cNvSpPr/>
          <p:nvPr/>
        </p:nvSpPr>
        <p:spPr>
          <a:xfrm>
            <a:off x="716508" y="1981200"/>
            <a:ext cx="7848600" cy="4062651"/>
          </a:xfrm>
          <a:prstGeom prst="rect">
            <a:avLst/>
          </a:prstGeom>
        </p:spPr>
        <p:txBody>
          <a:bodyPr wrap="square">
            <a:spAutoFit/>
          </a:bodyPr>
          <a:lstStyle/>
          <a:p>
            <a:r>
              <a:rPr lang="en-US" sz="2800" b="1" dirty="0">
                <a:solidFill>
                  <a:srgbClr val="663300"/>
                </a:solidFill>
              </a:rPr>
              <a:t>Young Lawyers Division</a:t>
            </a:r>
          </a:p>
          <a:p>
            <a:endParaRPr lang="en-US" sz="1600" dirty="0">
              <a:solidFill>
                <a:srgbClr val="663300"/>
              </a:solidFill>
            </a:endParaRPr>
          </a:p>
          <a:p>
            <a:pPr>
              <a:lnSpc>
                <a:spcPct val="150000"/>
              </a:lnSpc>
            </a:pPr>
            <a:r>
              <a:rPr lang="en-US" sz="2000" dirty="0">
                <a:solidFill>
                  <a:srgbClr val="663300"/>
                </a:solidFill>
              </a:rPr>
              <a:t>The American Bar Association Young Lawyers Division (ABA </a:t>
            </a:r>
            <a:r>
              <a:rPr lang="en-US" sz="2000" dirty="0" err="1">
                <a:solidFill>
                  <a:srgbClr val="663300"/>
                </a:solidFill>
              </a:rPr>
              <a:t>YLD</a:t>
            </a:r>
            <a:r>
              <a:rPr lang="en-US" sz="2000" dirty="0">
                <a:solidFill>
                  <a:srgbClr val="663300"/>
                </a:solidFill>
              </a:rPr>
              <a:t>) is the home for young lawyers.  With over 150,000 members and 300 affiliated groups, the ABA </a:t>
            </a:r>
            <a:r>
              <a:rPr lang="en-US" sz="2000" dirty="0" err="1">
                <a:solidFill>
                  <a:srgbClr val="663300"/>
                </a:solidFill>
              </a:rPr>
              <a:t>YLD</a:t>
            </a:r>
            <a:r>
              <a:rPr lang="en-US" sz="2000" dirty="0">
                <a:solidFill>
                  <a:srgbClr val="663300"/>
                </a:solidFill>
              </a:rPr>
              <a:t> is the largest young lawyer organization in the world.  The Division is committed to assuring </a:t>
            </a:r>
            <a:r>
              <a:rPr lang="en-US" sz="2000" dirty="0" smtClean="0">
                <a:solidFill>
                  <a:srgbClr val="663300"/>
                </a:solidFill>
              </a:rPr>
              <a:t>that it </a:t>
            </a:r>
            <a:r>
              <a:rPr lang="en-US" sz="2000" dirty="0">
                <a:solidFill>
                  <a:srgbClr val="663300"/>
                </a:solidFill>
              </a:rPr>
              <a:t>is best able to represent the newest members of the profession, ensuring that it reflects the society it serves, and providing young lawyers and young lawyer organizations with the tools and opportunities for professional and personal success.</a:t>
            </a:r>
          </a:p>
        </p:txBody>
      </p:sp>
      <p:sp>
        <p:nvSpPr>
          <p:cNvPr id="7" name="TextBox 6"/>
          <p:cNvSpPr txBox="1"/>
          <p:nvPr/>
        </p:nvSpPr>
        <p:spPr>
          <a:xfrm>
            <a:off x="5048564" y="457200"/>
            <a:ext cx="3752822" cy="523220"/>
          </a:xfrm>
          <a:prstGeom prst="rect">
            <a:avLst/>
          </a:prstGeom>
          <a:noFill/>
        </p:spPr>
        <p:txBody>
          <a:bodyPr wrap="none" rtlCol="0">
            <a:spAutoFit/>
          </a:bodyPr>
          <a:lstStyle/>
          <a:p>
            <a:pPr algn="r"/>
            <a:r>
              <a:rPr lang="en-US" sz="2800" dirty="0" smtClean="0">
                <a:solidFill>
                  <a:srgbClr val="FFCC29"/>
                </a:solidFill>
                <a:latin typeface="Arial Narrow" pitchFamily="34" charset="0"/>
                <a:cs typeface="Arial" pitchFamily="34" charset="0"/>
              </a:rPr>
              <a:t>Legal Assistance Programs</a:t>
            </a:r>
            <a:endParaRPr lang="en-US" sz="2800" dirty="0">
              <a:solidFill>
                <a:srgbClr val="FFCC29"/>
              </a:solidFill>
              <a:latin typeface="Arial Narrow" pitchFamily="34" charset="0"/>
              <a:cs typeface="Arial" pitchFamily="34" charset="0"/>
            </a:endParaRPr>
          </a:p>
        </p:txBody>
      </p:sp>
    </p:spTree>
    <p:extLst>
      <p:ext uri="{BB962C8B-B14F-4D97-AF65-F5344CB8AC3E}">
        <p14:creationId xmlns="" xmlns:p14="http://schemas.microsoft.com/office/powerpoint/2010/main" val="123389783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 w_graphic.jpg"/>
          <p:cNvPicPr>
            <a:picLocks noChangeAspect="1"/>
          </p:cNvPicPr>
          <p:nvPr/>
        </p:nvPicPr>
        <p:blipFill>
          <a:blip r:embed="rId2" cstate="print"/>
          <a:stretch>
            <a:fillRect/>
          </a:stretch>
        </p:blipFill>
        <p:spPr>
          <a:xfrm>
            <a:off x="0" y="0"/>
            <a:ext cx="9144000" cy="6858000"/>
          </a:xfrm>
          <a:prstGeom prst="rect">
            <a:avLst/>
          </a:prstGeom>
        </p:spPr>
      </p:pic>
      <p:sp>
        <p:nvSpPr>
          <p:cNvPr id="8" name="Content Placeholder 2"/>
          <p:cNvSpPr>
            <a:spLocks noGrp="1"/>
          </p:cNvSpPr>
          <p:nvPr>
            <p:ph idx="1"/>
          </p:nvPr>
        </p:nvSpPr>
        <p:spPr>
          <a:xfrm>
            <a:off x="457200" y="1981200"/>
            <a:ext cx="8382000" cy="4191000"/>
          </a:xfrm>
          <a:noFill/>
        </p:spPr>
        <p:txBody>
          <a:bodyPr>
            <a:noAutofit/>
          </a:bodyPr>
          <a:lstStyle/>
          <a:p>
            <a:pPr algn="ctr">
              <a:buNone/>
            </a:pPr>
            <a:r>
              <a:rPr lang="en-US" sz="4000" dirty="0" smtClean="0">
                <a:latin typeface="Arial Black" pitchFamily="34" charset="0"/>
              </a:rPr>
              <a:t>Benefits of Participating in AOS Building Awareness Campaign</a:t>
            </a:r>
          </a:p>
          <a:p>
            <a:pPr algn="ctr">
              <a:spcBef>
                <a:spcPts val="0"/>
              </a:spcBef>
              <a:buNone/>
            </a:pPr>
            <a:endParaRPr lang="en-US" sz="4000" dirty="0" smtClean="0">
              <a:latin typeface="Arial Black" pitchFamily="34" charset="0"/>
            </a:endParaRPr>
          </a:p>
          <a:p>
            <a:pPr algn="ctr">
              <a:spcBef>
                <a:spcPts val="0"/>
              </a:spcBef>
              <a:buNone/>
            </a:pPr>
            <a:r>
              <a:rPr lang="en-US" sz="4000" dirty="0" smtClean="0">
                <a:latin typeface="Arial Black" pitchFamily="34" charset="0"/>
              </a:rPr>
              <a:t>Legal Assistance </a:t>
            </a:r>
          </a:p>
          <a:p>
            <a:pPr algn="ctr">
              <a:spcBef>
                <a:spcPts val="0"/>
              </a:spcBef>
              <a:buNone/>
            </a:pPr>
            <a:r>
              <a:rPr lang="en-US" sz="4000" dirty="0" smtClean="0">
                <a:latin typeface="Arial Black" pitchFamily="34" charset="0"/>
              </a:rPr>
              <a:t>Focus Area</a:t>
            </a:r>
          </a:p>
        </p:txBody>
      </p:sp>
      <p:sp>
        <p:nvSpPr>
          <p:cNvPr id="6" name="TextBox 5"/>
          <p:cNvSpPr txBox="1">
            <a:spLocks noChangeArrowheads="1"/>
          </p:cNvSpPr>
          <p:nvPr/>
        </p:nvSpPr>
        <p:spPr bwMode="auto">
          <a:xfrm>
            <a:off x="4038600" y="304800"/>
            <a:ext cx="4879477" cy="954107"/>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AOS Building Awareness Campaign</a:t>
            </a:r>
          </a:p>
          <a:p>
            <a:pPr algn="r"/>
            <a:r>
              <a:rPr lang="en-US" sz="2800" dirty="0" smtClean="0">
                <a:solidFill>
                  <a:srgbClr val="FFCC29"/>
                </a:solidFill>
                <a:latin typeface="Arial Narrow" pitchFamily="34" charset="0"/>
                <a:cs typeface="Arial" pitchFamily="34" charset="0"/>
              </a:rPr>
              <a:t>Legal Assistance Focus Area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 background 1.jpg"/>
          <p:cNvPicPr>
            <a:picLocks noChangeAspect="1"/>
          </p:cNvPicPr>
          <p:nvPr/>
        </p:nvPicPr>
        <p:blipFill>
          <a:blip r:embed="rId3" cstate="print"/>
          <a:stretch>
            <a:fillRect/>
          </a:stretch>
        </p:blipFill>
        <p:spPr>
          <a:xfrm>
            <a:off x="0" y="0"/>
            <a:ext cx="9144000" cy="6858000"/>
          </a:xfrm>
          <a:prstGeom prst="rect">
            <a:avLst/>
          </a:prstGeom>
        </p:spPr>
      </p:pic>
      <p:sp>
        <p:nvSpPr>
          <p:cNvPr id="8194" name="Slide Number Placeholder 5"/>
          <p:cNvSpPr>
            <a:spLocks noGrp="1"/>
          </p:cNvSpPr>
          <p:nvPr>
            <p:ph type="sldNum" sz="quarter" idx="12"/>
          </p:nvPr>
        </p:nvSpPr>
        <p:spPr bwMode="auto">
          <a:noFill/>
          <a:ln>
            <a:miter lim="800000"/>
            <a:headEnd/>
            <a:tailEnd/>
          </a:ln>
        </p:spPr>
        <p:txBody>
          <a:bodyPr/>
          <a:lstStyle/>
          <a:p>
            <a:fld id="{3E1A849D-690A-4401-BC42-748A03EB4DCC}" type="slidenum">
              <a:rPr lang="en-US" smtClean="0"/>
              <a:pPr/>
              <a:t>28</a:t>
            </a:fld>
            <a:endParaRPr lang="en-US" dirty="0" smtClean="0"/>
          </a:p>
        </p:txBody>
      </p:sp>
      <p:grpSp>
        <p:nvGrpSpPr>
          <p:cNvPr id="11" name="Group 10"/>
          <p:cNvGrpSpPr/>
          <p:nvPr/>
        </p:nvGrpSpPr>
        <p:grpSpPr>
          <a:xfrm>
            <a:off x="609600" y="457200"/>
            <a:ext cx="8229600" cy="4913769"/>
            <a:chOff x="609600" y="457200"/>
            <a:chExt cx="8229600" cy="4913769"/>
          </a:xfrm>
        </p:grpSpPr>
        <p:sp>
          <p:nvSpPr>
            <p:cNvPr id="9" name="TextBox 8"/>
            <p:cNvSpPr txBox="1"/>
            <p:nvPr/>
          </p:nvSpPr>
          <p:spPr>
            <a:xfrm>
              <a:off x="609600" y="1941493"/>
              <a:ext cx="7772400" cy="954107"/>
            </a:xfrm>
            <a:prstGeom prst="rect">
              <a:avLst/>
            </a:prstGeom>
            <a:noFill/>
          </p:spPr>
          <p:txBody>
            <a:bodyPr wrap="square" rtlCol="0">
              <a:spAutoFit/>
            </a:bodyPr>
            <a:lstStyle/>
            <a:p>
              <a:r>
                <a:rPr lang="en-US" sz="2800" b="1" dirty="0" smtClean="0">
                  <a:solidFill>
                    <a:srgbClr val="663300"/>
                  </a:solidFill>
                </a:rPr>
                <a:t>How does participating in this effort benefit you or your organization?</a:t>
              </a:r>
            </a:p>
          </p:txBody>
        </p:sp>
        <p:sp>
          <p:nvSpPr>
            <p:cNvPr id="10" name="Rectangle 9"/>
            <p:cNvSpPr/>
            <p:nvPr/>
          </p:nvSpPr>
          <p:spPr>
            <a:xfrm>
              <a:off x="685800" y="3124200"/>
              <a:ext cx="7848600" cy="2246769"/>
            </a:xfrm>
            <a:prstGeom prst="rect">
              <a:avLst/>
            </a:prstGeom>
          </p:spPr>
          <p:txBody>
            <a:bodyPr wrap="square">
              <a:spAutoFit/>
            </a:bodyPr>
            <a:lstStyle/>
            <a:p>
              <a:pPr>
                <a:buFont typeface="Arial" pitchFamily="34" charset="0"/>
                <a:buChar char="•"/>
                <a:tabLst>
                  <a:tab pos="287338" algn="l"/>
                </a:tabLst>
              </a:pPr>
              <a:r>
                <a:rPr lang="en-US" sz="2000" dirty="0" smtClean="0">
                  <a:solidFill>
                    <a:srgbClr val="663300"/>
                  </a:solidFill>
                </a:rPr>
                <a:t>   Increased awareness of the unique legal challenges faced by Service 	Members and their Families</a:t>
              </a:r>
            </a:p>
            <a:p>
              <a:endParaRPr lang="en-US" sz="2000" dirty="0" smtClean="0">
                <a:solidFill>
                  <a:srgbClr val="663300"/>
                </a:solidFill>
              </a:endParaRPr>
            </a:p>
            <a:p>
              <a:pPr>
                <a:buFont typeface="Arial" pitchFamily="34" charset="0"/>
                <a:buChar char="•"/>
              </a:pPr>
              <a:r>
                <a:rPr lang="en-US" sz="2000" dirty="0" smtClean="0">
                  <a:solidFill>
                    <a:srgbClr val="663300"/>
                  </a:solidFill>
                </a:rPr>
                <a:t>   Opportunity for involvement in meaningful outreach</a:t>
              </a:r>
            </a:p>
            <a:p>
              <a:endParaRPr lang="en-US" sz="2000" dirty="0" smtClean="0">
                <a:solidFill>
                  <a:srgbClr val="663300"/>
                </a:solidFill>
              </a:endParaRPr>
            </a:p>
            <a:p>
              <a:pPr>
                <a:buFont typeface="Arial" pitchFamily="34" charset="0"/>
                <a:buChar char="•"/>
              </a:pPr>
              <a:r>
                <a:rPr lang="en-US" sz="2000" dirty="0">
                  <a:solidFill>
                    <a:srgbClr val="663300"/>
                  </a:solidFill>
                </a:rPr>
                <a:t> </a:t>
              </a:r>
              <a:r>
                <a:rPr lang="en-US" sz="2000" dirty="0" smtClean="0">
                  <a:solidFill>
                    <a:srgbClr val="663300"/>
                  </a:solidFill>
                </a:rPr>
                <a:t>  Opportunity to fill a need that has national attention</a:t>
              </a:r>
            </a:p>
            <a:p>
              <a:endParaRPr lang="en-US" sz="2000" dirty="0" smtClean="0">
                <a:solidFill>
                  <a:srgbClr val="663300"/>
                </a:solidFill>
              </a:endParaRPr>
            </a:p>
          </p:txBody>
        </p:sp>
        <p:sp>
          <p:nvSpPr>
            <p:cNvPr id="8" name="TextBox 7"/>
            <p:cNvSpPr txBox="1">
              <a:spLocks noChangeArrowheads="1"/>
            </p:cNvSpPr>
            <p:nvPr/>
          </p:nvSpPr>
          <p:spPr bwMode="auto">
            <a:xfrm>
              <a:off x="5560738" y="457200"/>
              <a:ext cx="3278462" cy="523220"/>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Benefits of Participating</a:t>
              </a:r>
            </a:p>
          </p:txBody>
        </p:sp>
      </p:grpSp>
    </p:spTree>
    <p:extLst>
      <p:ext uri="{BB962C8B-B14F-4D97-AF65-F5344CB8AC3E}">
        <p14:creationId xmlns="" xmlns:p14="http://schemas.microsoft.com/office/powerpoint/2010/main" val="254985185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 w_graphic.jpg"/>
          <p:cNvPicPr>
            <a:picLocks noChangeAspect="1"/>
          </p:cNvPicPr>
          <p:nvPr/>
        </p:nvPicPr>
        <p:blipFill>
          <a:blip r:embed="rId2" cstate="print"/>
          <a:stretch>
            <a:fillRect/>
          </a:stretch>
        </p:blipFill>
        <p:spPr>
          <a:xfrm>
            <a:off x="0" y="0"/>
            <a:ext cx="9144000" cy="6858000"/>
          </a:xfrm>
          <a:prstGeom prst="rect">
            <a:avLst/>
          </a:prstGeom>
        </p:spPr>
      </p:pic>
      <p:sp>
        <p:nvSpPr>
          <p:cNvPr id="8" name="Content Placeholder 2"/>
          <p:cNvSpPr>
            <a:spLocks noGrp="1"/>
          </p:cNvSpPr>
          <p:nvPr>
            <p:ph idx="1"/>
          </p:nvPr>
        </p:nvSpPr>
        <p:spPr>
          <a:xfrm>
            <a:off x="457200" y="2286000"/>
            <a:ext cx="8382000" cy="3657600"/>
          </a:xfrm>
          <a:noFill/>
        </p:spPr>
        <p:txBody>
          <a:bodyPr>
            <a:noAutofit/>
          </a:bodyPr>
          <a:lstStyle/>
          <a:p>
            <a:pPr algn="ctr">
              <a:buNone/>
            </a:pPr>
            <a:r>
              <a:rPr lang="en-US" sz="4000" dirty="0" smtClean="0">
                <a:latin typeface="Arial Black" pitchFamily="34" charset="0"/>
              </a:rPr>
              <a:t>Involvement in AOS Building Awareness Campaign</a:t>
            </a:r>
          </a:p>
          <a:p>
            <a:pPr algn="ctr">
              <a:spcBef>
                <a:spcPts val="0"/>
              </a:spcBef>
              <a:buNone/>
            </a:pPr>
            <a:endParaRPr lang="en-US" sz="4000" dirty="0" smtClean="0">
              <a:latin typeface="Arial Black" pitchFamily="34" charset="0"/>
            </a:endParaRPr>
          </a:p>
          <a:p>
            <a:pPr algn="ctr">
              <a:buNone/>
            </a:pPr>
            <a:r>
              <a:rPr lang="en-US" sz="4000" dirty="0" smtClean="0">
                <a:latin typeface="Arial Black" pitchFamily="34" charset="0"/>
              </a:rPr>
              <a:t>Legal Assistance </a:t>
            </a:r>
          </a:p>
          <a:p>
            <a:pPr algn="ctr">
              <a:spcBef>
                <a:spcPts val="0"/>
              </a:spcBef>
              <a:buNone/>
            </a:pPr>
            <a:r>
              <a:rPr lang="en-US" sz="4000" dirty="0" smtClean="0">
                <a:latin typeface="Arial Black" pitchFamily="34" charset="0"/>
              </a:rPr>
              <a:t>Focus Area</a:t>
            </a:r>
          </a:p>
          <a:p>
            <a:pPr marL="0" indent="0" algn="ctr">
              <a:spcBef>
                <a:spcPts val="0"/>
              </a:spcBef>
              <a:buNone/>
            </a:pPr>
            <a:endParaRPr lang="en-US" sz="4000" dirty="0" smtClean="0">
              <a:latin typeface="Arial Black" pitchFamily="34" charset="0"/>
            </a:endParaRPr>
          </a:p>
        </p:txBody>
      </p:sp>
      <p:sp>
        <p:nvSpPr>
          <p:cNvPr id="6" name="TextBox 5"/>
          <p:cNvSpPr txBox="1">
            <a:spLocks noChangeArrowheads="1"/>
          </p:cNvSpPr>
          <p:nvPr/>
        </p:nvSpPr>
        <p:spPr bwMode="auto">
          <a:xfrm>
            <a:off x="4038600" y="304800"/>
            <a:ext cx="4879477" cy="954107"/>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AOS Building Awareness Campaign</a:t>
            </a:r>
          </a:p>
          <a:p>
            <a:pPr algn="r"/>
            <a:r>
              <a:rPr lang="en-US" sz="2800" dirty="0" smtClean="0">
                <a:solidFill>
                  <a:srgbClr val="FFCC29"/>
                </a:solidFill>
                <a:latin typeface="Arial Narrow" pitchFamily="34" charset="0"/>
                <a:cs typeface="Arial" pitchFamily="34" charset="0"/>
              </a:rPr>
              <a:t>Legal Assistance Focus Area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 w_graphic.jpg"/>
          <p:cNvPicPr>
            <a:picLocks noChangeAspect="1"/>
          </p:cNvPicPr>
          <p:nvPr/>
        </p:nvPicPr>
        <p:blipFill>
          <a:blip r:embed="rId3"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2743200"/>
            <a:ext cx="8382000" cy="2133600"/>
          </a:xfrm>
          <a:noFill/>
        </p:spPr>
        <p:txBody>
          <a:bodyPr>
            <a:noAutofit/>
          </a:bodyPr>
          <a:lstStyle/>
          <a:p>
            <a:pPr marL="0" indent="0" algn="ctr">
              <a:spcBef>
                <a:spcPts val="0"/>
              </a:spcBef>
              <a:buNone/>
            </a:pPr>
            <a:r>
              <a:rPr lang="en-US" sz="4000" dirty="0" smtClean="0">
                <a:latin typeface="Arial Black" pitchFamily="34" charset="0"/>
              </a:rPr>
              <a:t>Facts About Our Service Members and Families</a:t>
            </a:r>
            <a:endParaRPr lang="en-US" sz="4000" dirty="0">
              <a:latin typeface="Arial Black" pitchFamily="34" charset="0"/>
            </a:endParaRPr>
          </a:p>
        </p:txBody>
      </p:sp>
      <p:sp>
        <p:nvSpPr>
          <p:cNvPr id="6" name="TextBox 5"/>
          <p:cNvSpPr txBox="1">
            <a:spLocks noChangeArrowheads="1"/>
          </p:cNvSpPr>
          <p:nvPr/>
        </p:nvSpPr>
        <p:spPr bwMode="auto">
          <a:xfrm>
            <a:off x="4114800" y="304800"/>
            <a:ext cx="4879477" cy="954107"/>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AOS Building Awareness Campaign</a:t>
            </a:r>
          </a:p>
          <a:p>
            <a:pPr algn="r"/>
            <a:r>
              <a:rPr lang="en-US" sz="2800" dirty="0" smtClean="0">
                <a:solidFill>
                  <a:srgbClr val="FFCC29"/>
                </a:solidFill>
                <a:latin typeface="Arial Narrow" pitchFamily="34" charset="0"/>
                <a:cs typeface="Arial" pitchFamily="34" charset="0"/>
              </a:rPr>
              <a:t>Legal Assistance Focus Area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Slide background 1 w_graphic.jpg"/>
          <p:cNvPicPr>
            <a:picLocks noGrp="1" noChangeAspect="1"/>
          </p:cNvPicPr>
          <p:nvPr>
            <p:ph idx="1"/>
          </p:nvPr>
        </p:nvPicPr>
        <p:blipFill>
          <a:blip r:embed="rId3" cstate="print"/>
          <a:stretch>
            <a:fillRect/>
          </a:stretch>
        </p:blipFill>
        <p:spPr>
          <a:xfrm>
            <a:off x="0" y="0"/>
            <a:ext cx="9144000" cy="6858000"/>
          </a:xfrm>
        </p:spPr>
      </p:pic>
      <p:sp>
        <p:nvSpPr>
          <p:cNvPr id="8194" name="Slide Number Placeholder 5"/>
          <p:cNvSpPr>
            <a:spLocks noGrp="1"/>
          </p:cNvSpPr>
          <p:nvPr>
            <p:ph type="sldNum" sz="quarter" idx="12"/>
          </p:nvPr>
        </p:nvSpPr>
        <p:spPr bwMode="auto">
          <a:noFill/>
          <a:ln>
            <a:miter lim="800000"/>
            <a:headEnd/>
            <a:tailEnd/>
          </a:ln>
        </p:spPr>
        <p:txBody>
          <a:bodyPr/>
          <a:lstStyle/>
          <a:p>
            <a:fld id="{3E1A849D-690A-4401-BC42-748A03EB4DCC}" type="slidenum">
              <a:rPr lang="en-US" smtClean="0"/>
              <a:pPr/>
              <a:t>30</a:t>
            </a:fld>
            <a:endParaRPr lang="en-US" dirty="0" smtClean="0"/>
          </a:p>
        </p:txBody>
      </p:sp>
      <p:sp>
        <p:nvSpPr>
          <p:cNvPr id="12" name="TextBox 11"/>
          <p:cNvSpPr txBox="1"/>
          <p:nvPr/>
        </p:nvSpPr>
        <p:spPr>
          <a:xfrm>
            <a:off x="685800" y="2559040"/>
            <a:ext cx="7620000" cy="400110"/>
          </a:xfrm>
          <a:prstGeom prst="rect">
            <a:avLst/>
          </a:prstGeom>
          <a:noFill/>
        </p:spPr>
        <p:txBody>
          <a:bodyPr wrap="square" rtlCol="0">
            <a:spAutoFit/>
          </a:bodyPr>
          <a:lstStyle/>
          <a:p>
            <a:pPr indent="-228600">
              <a:buClr>
                <a:srgbClr val="663300"/>
              </a:buClr>
              <a:buFont typeface="Wingdings 2" pitchFamily="18" charset="2"/>
              <a:buChar char=""/>
            </a:pPr>
            <a:endParaRPr lang="en-US" sz="2000" dirty="0" smtClean="0">
              <a:solidFill>
                <a:srgbClr val="663300"/>
              </a:solidFill>
            </a:endParaRPr>
          </a:p>
        </p:txBody>
      </p:sp>
      <p:grpSp>
        <p:nvGrpSpPr>
          <p:cNvPr id="15" name="Group 14"/>
          <p:cNvGrpSpPr/>
          <p:nvPr/>
        </p:nvGrpSpPr>
        <p:grpSpPr>
          <a:xfrm>
            <a:off x="685800" y="457200"/>
            <a:ext cx="8153400" cy="5365016"/>
            <a:chOff x="685800" y="457200"/>
            <a:chExt cx="8153400" cy="5365016"/>
          </a:xfrm>
        </p:grpSpPr>
        <p:sp>
          <p:nvSpPr>
            <p:cNvPr id="9" name="TextBox 8"/>
            <p:cNvSpPr txBox="1"/>
            <p:nvPr/>
          </p:nvSpPr>
          <p:spPr>
            <a:xfrm>
              <a:off x="685800" y="1915180"/>
              <a:ext cx="7772400" cy="523220"/>
            </a:xfrm>
            <a:prstGeom prst="rect">
              <a:avLst/>
            </a:prstGeom>
            <a:noFill/>
          </p:spPr>
          <p:txBody>
            <a:bodyPr wrap="square" rtlCol="0">
              <a:spAutoFit/>
            </a:bodyPr>
            <a:lstStyle/>
            <a:p>
              <a:r>
                <a:rPr lang="en-US" sz="2800" b="1" dirty="0" smtClean="0">
                  <a:solidFill>
                    <a:srgbClr val="663300"/>
                  </a:solidFill>
                </a:rPr>
                <a:t>What is involved in participating in this effort?</a:t>
              </a:r>
            </a:p>
          </p:txBody>
        </p:sp>
        <p:sp>
          <p:nvSpPr>
            <p:cNvPr id="7" name="TextBox 6"/>
            <p:cNvSpPr txBox="1"/>
            <p:nvPr/>
          </p:nvSpPr>
          <p:spPr>
            <a:xfrm>
              <a:off x="685800" y="2559040"/>
              <a:ext cx="7924800" cy="1323439"/>
            </a:xfrm>
            <a:prstGeom prst="rect">
              <a:avLst/>
            </a:prstGeom>
            <a:noFill/>
          </p:spPr>
          <p:txBody>
            <a:bodyPr wrap="square" rtlCol="0">
              <a:spAutoFit/>
            </a:bodyPr>
            <a:lstStyle/>
            <a:p>
              <a:pPr indent="-228600">
                <a:buClr>
                  <a:srgbClr val="663300"/>
                </a:buClr>
                <a:buFont typeface="Arial" pitchFamily="34" charset="0"/>
                <a:buChar char="•"/>
              </a:pPr>
              <a:r>
                <a:rPr lang="en-US" sz="2000" dirty="0" smtClean="0">
                  <a:solidFill>
                    <a:srgbClr val="663300"/>
                  </a:solidFill>
                </a:rPr>
                <a:t>Explore opportunities for participation </a:t>
              </a:r>
            </a:p>
            <a:p>
              <a:pPr>
                <a:buClr>
                  <a:srgbClr val="663300"/>
                </a:buClr>
              </a:pPr>
              <a:endParaRPr lang="en-US" sz="2000" dirty="0" smtClean="0">
                <a:solidFill>
                  <a:srgbClr val="663300"/>
                </a:solidFill>
              </a:endParaRPr>
            </a:p>
            <a:p>
              <a:pPr indent="-228600">
                <a:buClr>
                  <a:srgbClr val="663300"/>
                </a:buClr>
                <a:buFont typeface="Arial" pitchFamily="34" charset="0"/>
                <a:buChar char="•"/>
              </a:pPr>
              <a:r>
                <a:rPr lang="en-US" sz="2000" dirty="0" smtClean="0">
                  <a:solidFill>
                    <a:srgbClr val="663300"/>
                  </a:solidFill>
                </a:rPr>
                <a:t>Seek and act on opportunities to reach out to Service Members and</a:t>
              </a:r>
            </a:p>
            <a:p>
              <a:pPr>
                <a:buClr>
                  <a:srgbClr val="663300"/>
                </a:buClr>
              </a:pPr>
              <a:r>
                <a:rPr lang="en-US" sz="2000" dirty="0">
                  <a:solidFill>
                    <a:srgbClr val="663300"/>
                  </a:solidFill>
                </a:rPr>
                <a:t> </a:t>
              </a:r>
              <a:r>
                <a:rPr lang="en-US" sz="2000" dirty="0" smtClean="0">
                  <a:solidFill>
                    <a:srgbClr val="663300"/>
                  </a:solidFill>
                </a:rPr>
                <a:t>   Families who are in need of legal assistance</a:t>
              </a:r>
            </a:p>
          </p:txBody>
        </p:sp>
        <p:sp>
          <p:nvSpPr>
            <p:cNvPr id="10" name="TextBox 9"/>
            <p:cNvSpPr txBox="1"/>
            <p:nvPr/>
          </p:nvSpPr>
          <p:spPr>
            <a:xfrm>
              <a:off x="2133600" y="4191000"/>
              <a:ext cx="6553200" cy="1631216"/>
            </a:xfrm>
            <a:prstGeom prst="rect">
              <a:avLst/>
            </a:prstGeom>
            <a:noFill/>
          </p:spPr>
          <p:txBody>
            <a:bodyPr wrap="square" rtlCol="0">
              <a:spAutoFit/>
            </a:bodyPr>
            <a:lstStyle/>
            <a:p>
              <a:pPr indent="-228600">
                <a:buClr>
                  <a:srgbClr val="663300"/>
                </a:buClr>
                <a:buFont typeface="Arial" pitchFamily="34" charset="0"/>
                <a:buChar char="•"/>
              </a:pPr>
              <a:r>
                <a:rPr lang="en-US" sz="2000" dirty="0" smtClean="0">
                  <a:solidFill>
                    <a:srgbClr val="663300"/>
                  </a:solidFill>
                </a:rPr>
                <a:t>Make a commitment to participate in the AOS Building</a:t>
              </a:r>
            </a:p>
            <a:p>
              <a:pPr indent="-228600">
                <a:buClr>
                  <a:srgbClr val="663300"/>
                </a:buClr>
              </a:pPr>
              <a:r>
                <a:rPr lang="en-US" sz="2000" dirty="0" smtClean="0">
                  <a:solidFill>
                    <a:srgbClr val="663300"/>
                  </a:solidFill>
                </a:rPr>
                <a:t>    Awareness Campaign:  Legal Focus Area</a:t>
              </a:r>
            </a:p>
            <a:p>
              <a:pPr indent="-228600">
                <a:buClr>
                  <a:srgbClr val="663300"/>
                </a:buClr>
                <a:buFont typeface="Arial" pitchFamily="34" charset="0"/>
                <a:buChar char="•"/>
              </a:pPr>
              <a:endParaRPr lang="en-US" sz="2000" dirty="0" smtClean="0">
                <a:solidFill>
                  <a:srgbClr val="663300"/>
                </a:solidFill>
              </a:endParaRPr>
            </a:p>
            <a:p>
              <a:pPr indent="-228600">
                <a:buClr>
                  <a:srgbClr val="663300"/>
                </a:buClr>
                <a:buFont typeface="Arial" pitchFamily="34" charset="0"/>
                <a:buChar char="•"/>
                <a:tabLst>
                  <a:tab pos="231775" algn="l"/>
                </a:tabLst>
              </a:pPr>
              <a:r>
                <a:rPr lang="en-US" sz="2000" dirty="0" smtClean="0">
                  <a:solidFill>
                    <a:srgbClr val="663300"/>
                  </a:solidFill>
                </a:rPr>
                <a:t>Work within a framework of one or more existing programs 	that best fit your needs and interests</a:t>
              </a:r>
            </a:p>
          </p:txBody>
        </p:sp>
        <p:sp>
          <p:nvSpPr>
            <p:cNvPr id="14" name="TextBox 13"/>
            <p:cNvSpPr txBox="1">
              <a:spLocks noChangeArrowheads="1"/>
            </p:cNvSpPr>
            <p:nvPr/>
          </p:nvSpPr>
          <p:spPr bwMode="auto">
            <a:xfrm>
              <a:off x="7067561" y="457200"/>
              <a:ext cx="1771639" cy="523220"/>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Involvement</a:t>
              </a: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lide background 1.jpg"/>
          <p:cNvPicPr>
            <a:picLocks noChangeAspect="1"/>
          </p:cNvPicPr>
          <p:nvPr/>
        </p:nvPicPr>
        <p:blipFill>
          <a:blip r:embed="rId3" cstate="print"/>
          <a:stretch>
            <a:fillRect/>
          </a:stretch>
        </p:blipFill>
        <p:spPr>
          <a:xfrm>
            <a:off x="0" y="0"/>
            <a:ext cx="9144000" cy="6858000"/>
          </a:xfrm>
          <a:prstGeom prst="rect">
            <a:avLst/>
          </a:prstGeom>
        </p:spPr>
      </p:pic>
      <p:grpSp>
        <p:nvGrpSpPr>
          <p:cNvPr id="2" name="Group 8"/>
          <p:cNvGrpSpPr/>
          <p:nvPr/>
        </p:nvGrpSpPr>
        <p:grpSpPr>
          <a:xfrm>
            <a:off x="228600" y="2057400"/>
            <a:ext cx="8686800" cy="4495800"/>
            <a:chOff x="228600" y="2057400"/>
            <a:chExt cx="8686800" cy="4495800"/>
          </a:xfrm>
        </p:grpSpPr>
        <p:pic>
          <p:nvPicPr>
            <p:cNvPr id="11" name="Picture 10" descr="Father hugging girls.jpg"/>
            <p:cNvPicPr>
              <a:picLocks noChangeAspect="1"/>
            </p:cNvPicPr>
            <p:nvPr/>
          </p:nvPicPr>
          <p:blipFill>
            <a:blip r:embed="rId4" cstate="print"/>
            <a:stretch>
              <a:fillRect/>
            </a:stretch>
          </p:blipFill>
          <p:spPr>
            <a:xfrm>
              <a:off x="3657600" y="5029200"/>
              <a:ext cx="2300377" cy="1524000"/>
            </a:xfrm>
            <a:prstGeom prst="rect">
              <a:avLst/>
            </a:prstGeom>
          </p:spPr>
        </p:pic>
        <p:pic>
          <p:nvPicPr>
            <p:cNvPr id="13" name="Picture 12" descr="army spouses hugging.jpeg"/>
            <p:cNvPicPr>
              <a:picLocks noChangeAspect="1"/>
            </p:cNvPicPr>
            <p:nvPr/>
          </p:nvPicPr>
          <p:blipFill>
            <a:blip r:embed="rId5" cstate="print"/>
            <a:stretch>
              <a:fillRect/>
            </a:stretch>
          </p:blipFill>
          <p:spPr>
            <a:xfrm>
              <a:off x="5638800" y="5029200"/>
              <a:ext cx="1914526" cy="1524000"/>
            </a:xfrm>
            <a:prstGeom prst="rect">
              <a:avLst/>
            </a:prstGeom>
          </p:spPr>
        </p:pic>
        <p:sp>
          <p:nvSpPr>
            <p:cNvPr id="8" name="Subtitle 8"/>
            <p:cNvSpPr txBox="1">
              <a:spLocks/>
            </p:cNvSpPr>
            <p:nvPr/>
          </p:nvSpPr>
          <p:spPr>
            <a:xfrm>
              <a:off x="914400" y="2057400"/>
              <a:ext cx="7315200" cy="1447800"/>
            </a:xfrm>
            <a:prstGeom prst="rect">
              <a:avLst/>
            </a:prstGeom>
            <a:solidFill>
              <a:schemeClr val="bg2">
                <a:lumMod val="75000"/>
                <a:alpha val="0"/>
              </a:schemeClr>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400" b="1" i="0" u="none" strike="noStrike" kern="1200" cap="none" spc="0" normalizeH="0" baseline="0" noProof="0" dirty="0" smtClean="0">
                  <a:ln>
                    <a:noFill/>
                  </a:ln>
                  <a:solidFill>
                    <a:srgbClr val="DEA900"/>
                  </a:solidFill>
                  <a:effectLst>
                    <a:outerShdw blurRad="50800" dist="50800" dir="5400000" algn="ctr" rotWithShape="0">
                      <a:schemeClr val="bg2">
                        <a:lumMod val="50000"/>
                      </a:schemeClr>
                    </a:outerShdw>
                  </a:effectLst>
                  <a:uLnTx/>
                  <a:uFillTx/>
                  <a:latin typeface="+mn-lt"/>
                  <a:ea typeface="+mn-ea"/>
                  <a:cs typeface="+mn-cs"/>
                </a:rPr>
                <a:t>Helping our Service Members and their Families . . . </a:t>
              </a:r>
            </a:p>
          </p:txBody>
        </p:sp>
        <p:sp>
          <p:nvSpPr>
            <p:cNvPr id="4" name="Rectangle 3"/>
            <p:cNvSpPr/>
            <p:nvPr/>
          </p:nvSpPr>
          <p:spPr>
            <a:xfrm>
              <a:off x="931550" y="3711714"/>
              <a:ext cx="7221850" cy="707886"/>
            </a:xfrm>
            <a:prstGeom prst="rect">
              <a:avLst/>
            </a:prstGeom>
          </p:spPr>
          <p:txBody>
            <a:bodyPr wrap="none">
              <a:spAutoFit/>
            </a:bodyPr>
            <a:lstStyle/>
            <a:p>
              <a:pPr marL="342900" lvl="0" indent="-342900" algn="ctr">
                <a:spcBef>
                  <a:spcPct val="20000"/>
                </a:spcBef>
                <a:defRPr/>
              </a:pPr>
              <a:r>
                <a:rPr lang="en-US" sz="4000" b="1" i="1" dirty="0" smtClean="0">
                  <a:solidFill>
                    <a:schemeClr val="bg2">
                      <a:lumMod val="50000"/>
                    </a:schemeClr>
                  </a:solidFill>
                  <a:latin typeface="Century Gothic" pitchFamily="34" charset="0"/>
                </a:rPr>
                <a:t>LIVE THE LIVES THEY DESERVE!</a:t>
              </a:r>
            </a:p>
          </p:txBody>
        </p:sp>
        <p:pic>
          <p:nvPicPr>
            <p:cNvPr id="10" name="Picture 9" descr="Armybride.jpg"/>
            <p:cNvPicPr>
              <a:picLocks noChangeAspect="1"/>
            </p:cNvPicPr>
            <p:nvPr/>
          </p:nvPicPr>
          <p:blipFill>
            <a:blip r:embed="rId6" cstate="print"/>
            <a:stretch>
              <a:fillRect/>
            </a:stretch>
          </p:blipFill>
          <p:spPr>
            <a:xfrm>
              <a:off x="7391400" y="5029200"/>
              <a:ext cx="1524000" cy="1524000"/>
            </a:xfrm>
            <a:prstGeom prst="rect">
              <a:avLst/>
            </a:prstGeom>
          </p:spPr>
        </p:pic>
        <p:pic>
          <p:nvPicPr>
            <p:cNvPr id="5" name="Picture 4" descr="army_family_425x362.jpg"/>
            <p:cNvPicPr>
              <a:picLocks noChangeAspect="1"/>
            </p:cNvPicPr>
            <p:nvPr/>
          </p:nvPicPr>
          <p:blipFill>
            <a:blip r:embed="rId7" cstate="print"/>
            <a:stretch>
              <a:fillRect/>
            </a:stretch>
          </p:blipFill>
          <p:spPr>
            <a:xfrm>
              <a:off x="1981200" y="5029200"/>
              <a:ext cx="1789227" cy="1524000"/>
            </a:xfrm>
            <a:prstGeom prst="rect">
              <a:avLst/>
            </a:prstGeom>
          </p:spPr>
        </p:pic>
        <p:pic>
          <p:nvPicPr>
            <p:cNvPr id="15" name="Picture 14" descr="Soldier kissing child(2).jpg"/>
            <p:cNvPicPr>
              <a:picLocks noChangeAspect="1"/>
            </p:cNvPicPr>
            <p:nvPr/>
          </p:nvPicPr>
          <p:blipFill>
            <a:blip r:embed="rId8" cstate="print"/>
            <a:stretch>
              <a:fillRect/>
            </a:stretch>
          </p:blipFill>
          <p:spPr>
            <a:xfrm>
              <a:off x="228600" y="5029200"/>
              <a:ext cx="1753620" cy="1493565"/>
            </a:xfrm>
            <a:prstGeom prst="rect">
              <a:avLst/>
            </a:prstGeom>
          </p:spPr>
        </p:pic>
      </p:grpSp>
      <p:sp>
        <p:nvSpPr>
          <p:cNvPr id="16" name="TextBox 15"/>
          <p:cNvSpPr txBox="1">
            <a:spLocks noChangeArrowheads="1"/>
          </p:cNvSpPr>
          <p:nvPr/>
        </p:nvSpPr>
        <p:spPr bwMode="auto">
          <a:xfrm>
            <a:off x="4114800" y="304800"/>
            <a:ext cx="4879477" cy="954107"/>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AOS Building Awareness Campaign</a:t>
            </a:r>
          </a:p>
          <a:p>
            <a:pPr algn="r"/>
            <a:r>
              <a:rPr lang="en-US" sz="2800" dirty="0" smtClean="0">
                <a:solidFill>
                  <a:srgbClr val="FFCC29"/>
                </a:solidFill>
                <a:latin typeface="Arial Narrow" pitchFamily="34" charset="0"/>
                <a:cs typeface="Arial" pitchFamily="34" charset="0"/>
              </a:rPr>
              <a:t>Legal Assistance Focus Area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Slide background 1.jpg"/>
          <p:cNvPicPr>
            <a:picLocks noChangeAspect="1"/>
          </p:cNvPicPr>
          <p:nvPr/>
        </p:nvPicPr>
        <p:blipFill>
          <a:blip r:embed="rId4"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533400" y="2667000"/>
            <a:ext cx="5334000" cy="3581400"/>
          </a:xfrm>
          <a:noFill/>
        </p:spPr>
        <p:txBody>
          <a:bodyPr>
            <a:noAutofit/>
          </a:bodyPr>
          <a:lstStyle/>
          <a:p>
            <a:pPr marL="273050" indent="-273050">
              <a:spcBef>
                <a:spcPts val="0"/>
              </a:spcBef>
            </a:pPr>
            <a:r>
              <a:rPr lang="en-US" sz="2400" dirty="0" smtClean="0"/>
              <a:t>Over 1.5 million Service Members have served in Iraq and Afghanistan to date.</a:t>
            </a:r>
          </a:p>
          <a:p>
            <a:pPr marL="273050" indent="-273050">
              <a:spcBef>
                <a:spcPts val="0"/>
              </a:spcBef>
              <a:buNone/>
            </a:pPr>
            <a:endParaRPr lang="en-US" sz="1800" dirty="0" smtClean="0"/>
          </a:p>
          <a:p>
            <a:pPr marL="273050" indent="-273050">
              <a:spcBef>
                <a:spcPts val="0"/>
              </a:spcBef>
            </a:pPr>
            <a:r>
              <a:rPr lang="en-US" sz="2400" dirty="0" smtClean="0"/>
              <a:t>Nearly half of them have experienced multiple deployments.</a:t>
            </a:r>
          </a:p>
          <a:p>
            <a:pPr marL="273050" indent="-273050">
              <a:spcBef>
                <a:spcPts val="0"/>
              </a:spcBef>
              <a:buNone/>
            </a:pPr>
            <a:endParaRPr lang="en-US" sz="1800" dirty="0" smtClean="0"/>
          </a:p>
          <a:p>
            <a:pPr marL="273050" indent="-273050">
              <a:spcBef>
                <a:spcPts val="0"/>
              </a:spcBef>
            </a:pPr>
            <a:r>
              <a:rPr lang="en-US" sz="2400" dirty="0" smtClean="0"/>
              <a:t>Reservists and National Guard make up about half of our active duty Armed Forces.</a:t>
            </a:r>
          </a:p>
        </p:txBody>
      </p:sp>
      <p:sp>
        <p:nvSpPr>
          <p:cNvPr id="7" name="TextBox 8"/>
          <p:cNvSpPr txBox="1">
            <a:spLocks noChangeArrowheads="1"/>
          </p:cNvSpPr>
          <p:nvPr/>
        </p:nvSpPr>
        <p:spPr bwMode="auto">
          <a:xfrm>
            <a:off x="4419600" y="304800"/>
            <a:ext cx="4441668" cy="954107"/>
          </a:xfrm>
          <a:prstGeom prst="rect">
            <a:avLst/>
          </a:prstGeom>
          <a:noFill/>
          <a:ln w="9525">
            <a:noFill/>
            <a:miter lim="800000"/>
            <a:headEnd/>
            <a:tailEnd/>
          </a:ln>
        </p:spPr>
        <p:txBody>
          <a:bodyPr wrap="square">
            <a:spAutoFit/>
          </a:bodyPr>
          <a:lstStyle/>
          <a:p>
            <a:pPr algn="r"/>
            <a:r>
              <a:rPr lang="en-US" sz="2800" dirty="0" smtClean="0">
                <a:solidFill>
                  <a:srgbClr val="FFCC29"/>
                </a:solidFill>
                <a:latin typeface="Arial Narrow" pitchFamily="34" charset="0"/>
                <a:cs typeface="Arial" pitchFamily="34" charset="0"/>
              </a:rPr>
              <a:t>Facts About Our Service Members and Families</a:t>
            </a:r>
            <a:endParaRPr lang="en-US" sz="2800" dirty="0">
              <a:solidFill>
                <a:srgbClr val="FFCC29"/>
              </a:solidFill>
              <a:latin typeface="Arial Narrow" pitchFamily="34" charset="0"/>
              <a:cs typeface="Arial" pitchFamily="34" charset="0"/>
            </a:endParaRPr>
          </a:p>
        </p:txBody>
      </p:sp>
      <p:pic>
        <p:nvPicPr>
          <p:cNvPr id="9" name="Picture 8" descr="Military family.jpg"/>
          <p:cNvPicPr>
            <a:picLocks noChangeAspect="1"/>
          </p:cNvPicPr>
          <p:nvPr/>
        </p:nvPicPr>
        <p:blipFill>
          <a:blip r:embed="rId5" cstate="print"/>
          <a:stretch>
            <a:fillRect/>
          </a:stretch>
        </p:blipFill>
        <p:spPr>
          <a:xfrm>
            <a:off x="6248400" y="2667000"/>
            <a:ext cx="2249407" cy="2286000"/>
          </a:xfrm>
          <a:prstGeom prst="rect">
            <a:avLst/>
          </a:prstGeom>
        </p:spPr>
      </p:pic>
      <p:sp>
        <p:nvSpPr>
          <p:cNvPr id="13" name="TextBox 12"/>
          <p:cNvSpPr txBox="1"/>
          <p:nvPr/>
        </p:nvSpPr>
        <p:spPr>
          <a:xfrm>
            <a:off x="457200" y="1991380"/>
            <a:ext cx="5562600" cy="523220"/>
          </a:xfrm>
          <a:prstGeom prst="rect">
            <a:avLst/>
          </a:prstGeom>
          <a:noFill/>
        </p:spPr>
        <p:txBody>
          <a:bodyPr wrap="square" rtlCol="0">
            <a:spAutoFit/>
          </a:bodyPr>
          <a:lstStyle/>
          <a:p>
            <a:r>
              <a:rPr lang="en-US" sz="2800" b="1" i="1" dirty="0" smtClean="0">
                <a:solidFill>
                  <a:srgbClr val="663300"/>
                </a:solidFill>
              </a:rPr>
              <a:t>Our Service Members and Families:</a:t>
            </a:r>
            <a:endParaRPr lang="en-US" sz="2800" b="1" i="1" dirty="0">
              <a:solidFill>
                <a:srgbClr val="6633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1905000"/>
            <a:ext cx="8229600" cy="2743200"/>
          </a:xfrm>
          <a:noFill/>
        </p:spPr>
        <p:txBody>
          <a:bodyPr>
            <a:noAutofit/>
          </a:bodyPr>
          <a:lstStyle/>
          <a:p>
            <a:pPr marL="273050" indent="-273050">
              <a:spcBef>
                <a:spcPts val="0"/>
              </a:spcBef>
              <a:spcAft>
                <a:spcPts val="1200"/>
              </a:spcAft>
            </a:pPr>
            <a:r>
              <a:rPr lang="en-US" sz="2400" dirty="0" smtClean="0"/>
              <a:t>56% of our Service Members are under 26 years old. </a:t>
            </a:r>
          </a:p>
          <a:p>
            <a:pPr marL="273050" indent="-273050">
              <a:spcBef>
                <a:spcPts val="0"/>
              </a:spcBef>
              <a:spcAft>
                <a:spcPts val="1200"/>
              </a:spcAft>
            </a:pPr>
            <a:r>
              <a:rPr lang="en-US" sz="2400" dirty="0" smtClean="0"/>
              <a:t>49.8% of Active Duty Service Members and 55% of Reservists are married.</a:t>
            </a:r>
          </a:p>
          <a:p>
            <a:pPr marL="273050" indent="-273050">
              <a:spcBef>
                <a:spcPts val="0"/>
              </a:spcBef>
              <a:spcAft>
                <a:spcPts val="1200"/>
              </a:spcAft>
            </a:pPr>
            <a:r>
              <a:rPr lang="en-US" sz="2400" dirty="0" smtClean="0"/>
              <a:t>77% of Military Families require a second income.</a:t>
            </a:r>
          </a:p>
          <a:p>
            <a:pPr marL="273050" indent="-273050">
              <a:spcBef>
                <a:spcPts val="0"/>
              </a:spcBef>
              <a:spcAft>
                <a:spcPts val="1200"/>
              </a:spcAft>
            </a:pPr>
            <a:r>
              <a:rPr lang="en-US" sz="2400" dirty="0" smtClean="0"/>
              <a:t>About a third of our Veterans live in rural areas where there are no VA facilities nearby.</a:t>
            </a:r>
          </a:p>
        </p:txBody>
      </p:sp>
      <p:grpSp>
        <p:nvGrpSpPr>
          <p:cNvPr id="9" name="Group 8"/>
          <p:cNvGrpSpPr/>
          <p:nvPr/>
        </p:nvGrpSpPr>
        <p:grpSpPr>
          <a:xfrm>
            <a:off x="1263445" y="4946650"/>
            <a:ext cx="6585155" cy="1301750"/>
            <a:chOff x="838200" y="4419600"/>
            <a:chExt cx="7499555" cy="1758950"/>
          </a:xfrm>
        </p:grpSpPr>
        <p:pic>
          <p:nvPicPr>
            <p:cNvPr id="5" name="Picture 4" descr="Couple kissing.JPG"/>
            <p:cNvPicPr>
              <a:picLocks noChangeAspect="1"/>
            </p:cNvPicPr>
            <p:nvPr/>
          </p:nvPicPr>
          <p:blipFill>
            <a:blip r:embed="rId3" cstate="print"/>
            <a:stretch>
              <a:fillRect/>
            </a:stretch>
          </p:blipFill>
          <p:spPr>
            <a:xfrm>
              <a:off x="838200" y="4419600"/>
              <a:ext cx="2647191" cy="1758950"/>
            </a:xfrm>
            <a:prstGeom prst="rect">
              <a:avLst/>
            </a:prstGeom>
          </p:spPr>
        </p:pic>
        <p:pic>
          <p:nvPicPr>
            <p:cNvPr id="6" name="Picture 5" descr="Female soldier.jpg"/>
            <p:cNvPicPr>
              <a:picLocks noChangeAspect="1"/>
            </p:cNvPicPr>
            <p:nvPr/>
          </p:nvPicPr>
          <p:blipFill>
            <a:blip r:embed="rId4" cstate="print"/>
            <a:stretch>
              <a:fillRect/>
            </a:stretch>
          </p:blipFill>
          <p:spPr>
            <a:xfrm>
              <a:off x="3429000" y="4419600"/>
              <a:ext cx="2620710" cy="1752600"/>
            </a:xfrm>
            <a:prstGeom prst="rect">
              <a:avLst/>
            </a:prstGeom>
          </p:spPr>
        </p:pic>
        <p:pic>
          <p:nvPicPr>
            <p:cNvPr id="7" name="Picture 6" descr="Military family (3).jpg"/>
            <p:cNvPicPr>
              <a:picLocks noChangeAspect="1"/>
            </p:cNvPicPr>
            <p:nvPr/>
          </p:nvPicPr>
          <p:blipFill>
            <a:blip r:embed="rId5" cstate="print"/>
            <a:stretch>
              <a:fillRect/>
            </a:stretch>
          </p:blipFill>
          <p:spPr>
            <a:xfrm>
              <a:off x="6019800" y="4419600"/>
              <a:ext cx="2317955" cy="1752600"/>
            </a:xfrm>
            <a:prstGeom prst="rect">
              <a:avLst/>
            </a:prstGeom>
          </p:spPr>
        </p:pic>
      </p:grpSp>
      <p:sp>
        <p:nvSpPr>
          <p:cNvPr id="8" name="TextBox 8"/>
          <p:cNvSpPr txBox="1">
            <a:spLocks noChangeArrowheads="1"/>
          </p:cNvSpPr>
          <p:nvPr/>
        </p:nvSpPr>
        <p:spPr bwMode="auto">
          <a:xfrm>
            <a:off x="4419600" y="304800"/>
            <a:ext cx="4441668" cy="954107"/>
          </a:xfrm>
          <a:prstGeom prst="rect">
            <a:avLst/>
          </a:prstGeom>
          <a:noFill/>
          <a:ln w="9525">
            <a:noFill/>
            <a:miter lim="800000"/>
            <a:headEnd/>
            <a:tailEnd/>
          </a:ln>
        </p:spPr>
        <p:txBody>
          <a:bodyPr wrap="square">
            <a:spAutoFit/>
          </a:bodyPr>
          <a:lstStyle/>
          <a:p>
            <a:pPr algn="r"/>
            <a:r>
              <a:rPr lang="en-US" sz="2800" dirty="0" smtClean="0">
                <a:solidFill>
                  <a:srgbClr val="FFCC29"/>
                </a:solidFill>
                <a:latin typeface="Arial Narrow" pitchFamily="34" charset="0"/>
                <a:cs typeface="Arial" pitchFamily="34" charset="0"/>
              </a:rPr>
              <a:t>Facts About Our Service Members and Families</a:t>
            </a:r>
            <a:endParaRPr lang="en-US" sz="2800" dirty="0">
              <a:solidFill>
                <a:srgbClr val="FFCC29"/>
              </a:solidFill>
              <a:latin typeface="Arial Narrow" pitchFamily="34" charset="0"/>
              <a:cs typeface="Arial" pitchFamily="34" charset="0"/>
            </a:endParaRPr>
          </a:p>
        </p:txBody>
      </p:sp>
    </p:spTree>
    <p:extLst>
      <p:ext uri="{BB962C8B-B14F-4D97-AF65-F5344CB8AC3E}">
        <p14:creationId xmlns="" xmlns:p14="http://schemas.microsoft.com/office/powerpoint/2010/main" val="126002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jpg"/>
          <p:cNvPicPr>
            <a:picLocks noChangeAspect="1"/>
          </p:cNvPicPr>
          <p:nvPr/>
        </p:nvPicPr>
        <p:blipFill>
          <a:blip r:embed="rId2" cstate="print"/>
          <a:stretch>
            <a:fillRect/>
          </a:stretch>
        </p:blipFill>
        <p:spPr>
          <a:xfrm>
            <a:off x="35257" y="-21609"/>
            <a:ext cx="9144000" cy="6858000"/>
          </a:xfrm>
          <a:prstGeom prst="rect">
            <a:avLst/>
          </a:prstGeom>
        </p:spPr>
      </p:pic>
      <p:sp>
        <p:nvSpPr>
          <p:cNvPr id="3" name="Content Placeholder 2"/>
          <p:cNvSpPr>
            <a:spLocks noGrp="1"/>
          </p:cNvSpPr>
          <p:nvPr>
            <p:ph idx="1"/>
          </p:nvPr>
        </p:nvSpPr>
        <p:spPr>
          <a:xfrm>
            <a:off x="381000" y="2324697"/>
            <a:ext cx="8382000" cy="2780703"/>
          </a:xfrm>
          <a:noFill/>
        </p:spPr>
        <p:txBody>
          <a:bodyPr>
            <a:noAutofit/>
          </a:bodyPr>
          <a:lstStyle/>
          <a:p>
            <a:pPr marL="0" lvl="1" indent="-228600" fontAlgn="base">
              <a:spcBef>
                <a:spcPct val="0"/>
              </a:spcBef>
              <a:spcAft>
                <a:spcPts val="1000"/>
              </a:spcAft>
              <a:buClr>
                <a:srgbClr val="56352C"/>
              </a:buClr>
              <a:buFont typeface="Arial" pitchFamily="34" charset="0"/>
              <a:buChar char="•"/>
              <a:tabLst>
                <a:tab pos="231775" algn="l"/>
              </a:tabLst>
            </a:pPr>
            <a:r>
              <a:rPr lang="en-US" sz="2000" dirty="0" smtClean="0"/>
              <a:t>The Global War on Terror is unlike any past Military operation:  no front 	line; use of improvised explosive devices.</a:t>
            </a:r>
          </a:p>
          <a:p>
            <a:pPr marL="0" lvl="1" indent="-228600" fontAlgn="base">
              <a:spcBef>
                <a:spcPct val="0"/>
              </a:spcBef>
              <a:spcAft>
                <a:spcPts val="1000"/>
              </a:spcAft>
              <a:buClr>
                <a:srgbClr val="56352C"/>
              </a:buClr>
              <a:buFont typeface="Arial" pitchFamily="34" charset="0"/>
              <a:buChar char="•"/>
            </a:pPr>
            <a:r>
              <a:rPr lang="en-US" sz="2000" dirty="0" smtClean="0"/>
              <a:t>Deployed M</a:t>
            </a:r>
            <a:r>
              <a:rPr lang="en-US" sz="2000" dirty="0"/>
              <a:t>ilitary personnel must be on constant vigilance </a:t>
            </a:r>
            <a:r>
              <a:rPr lang="en-US" sz="2000" dirty="0" smtClean="0"/>
              <a:t>24/7.</a:t>
            </a:r>
          </a:p>
          <a:p>
            <a:pPr marL="0" lvl="1" indent="-228600" fontAlgn="base">
              <a:spcBef>
                <a:spcPct val="0"/>
              </a:spcBef>
              <a:spcAft>
                <a:spcPts val="1000"/>
              </a:spcAft>
              <a:buClr>
                <a:srgbClr val="56352C"/>
              </a:buClr>
              <a:buFont typeface="Arial" pitchFamily="34" charset="0"/>
              <a:buChar char="•"/>
              <a:tabLst>
                <a:tab pos="231775" algn="l"/>
              </a:tabLst>
            </a:pPr>
            <a:r>
              <a:rPr lang="en-US" sz="2000" dirty="0" smtClean="0"/>
              <a:t>Young </a:t>
            </a:r>
            <a:r>
              <a:rPr lang="en-US" sz="2000" dirty="0"/>
              <a:t>Service Members and their Families are not prepared to </a:t>
            </a:r>
            <a:r>
              <a:rPr lang="en-US" sz="2000" dirty="0" smtClean="0"/>
              <a:t>deal </a:t>
            </a:r>
            <a:r>
              <a:rPr lang="en-US" sz="2000" dirty="0"/>
              <a:t>with the </a:t>
            </a:r>
            <a:r>
              <a:rPr lang="en-US" sz="2000" dirty="0" smtClean="0"/>
              <a:t>	emotional</a:t>
            </a:r>
            <a:r>
              <a:rPr lang="en-US" sz="2000" dirty="0"/>
              <a:t>, spiritual, and financial challenges of </a:t>
            </a:r>
            <a:r>
              <a:rPr lang="en-US" sz="2000" dirty="0" smtClean="0"/>
              <a:t>Military life.</a:t>
            </a:r>
            <a:endParaRPr lang="en-US" sz="2000" dirty="0"/>
          </a:p>
          <a:p>
            <a:pPr marL="0" lvl="1" indent="-228600" fontAlgn="base">
              <a:spcBef>
                <a:spcPct val="0"/>
              </a:spcBef>
              <a:buClr>
                <a:srgbClr val="56352C"/>
              </a:buClr>
              <a:buFont typeface="Arial" pitchFamily="34" charset="0"/>
              <a:buChar char="•"/>
              <a:tabLst>
                <a:tab pos="231775" algn="l"/>
              </a:tabLst>
            </a:pPr>
            <a:r>
              <a:rPr lang="en-US" sz="2000" dirty="0" smtClean="0"/>
              <a:t>Extended separations, shifting responsibilities at home, and recurring </a:t>
            </a:r>
            <a:r>
              <a:rPr lang="en-US" sz="2000" dirty="0"/>
              <a:t>and </a:t>
            </a:r>
            <a:r>
              <a:rPr lang="en-US" sz="2000" dirty="0" smtClean="0"/>
              <a:t>	longer </a:t>
            </a:r>
            <a:r>
              <a:rPr lang="en-US" sz="2000" dirty="0"/>
              <a:t>deployments take their </a:t>
            </a:r>
            <a:r>
              <a:rPr lang="en-US" sz="2000" dirty="0" smtClean="0"/>
              <a:t>toll.</a:t>
            </a:r>
          </a:p>
        </p:txBody>
      </p:sp>
      <p:sp>
        <p:nvSpPr>
          <p:cNvPr id="6" name="TextBox 5"/>
          <p:cNvSpPr txBox="1"/>
          <p:nvPr/>
        </p:nvSpPr>
        <p:spPr>
          <a:xfrm>
            <a:off x="304800" y="1762780"/>
            <a:ext cx="8610600" cy="523220"/>
          </a:xfrm>
          <a:prstGeom prst="rect">
            <a:avLst/>
          </a:prstGeom>
          <a:noFill/>
        </p:spPr>
        <p:txBody>
          <a:bodyPr wrap="square" rtlCol="0">
            <a:spAutoFit/>
          </a:bodyPr>
          <a:lstStyle/>
          <a:p>
            <a:r>
              <a:rPr lang="en-US" sz="2800" b="1" i="1" dirty="0" smtClean="0">
                <a:solidFill>
                  <a:srgbClr val="663300"/>
                </a:solidFill>
              </a:rPr>
              <a:t>Factors that add stress to Service Members and Families:</a:t>
            </a:r>
            <a:endParaRPr lang="en-US" sz="2800" dirty="0">
              <a:solidFill>
                <a:srgbClr val="663300"/>
              </a:solidFill>
            </a:endParaRPr>
          </a:p>
        </p:txBody>
      </p:sp>
      <p:sp>
        <p:nvSpPr>
          <p:cNvPr id="5" name="Rounded Rectangle 4"/>
          <p:cNvSpPr/>
          <p:nvPr/>
        </p:nvSpPr>
        <p:spPr>
          <a:xfrm>
            <a:off x="533400" y="5257800"/>
            <a:ext cx="8077200" cy="1066800"/>
          </a:xfrm>
          <a:prstGeom prst="roundRect">
            <a:avLst/>
          </a:prstGeom>
          <a:solidFill>
            <a:srgbClr val="663300">
              <a:alpha val="88000"/>
            </a:srgbClr>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dirty="0">
                <a:solidFill>
                  <a:schemeClr val="bg1"/>
                </a:solidFill>
                <a:latin typeface="Calibri" pitchFamily="34" charset="0"/>
              </a:rPr>
              <a:t>A Defense Department study showed that legal issues/concerns are second only to career and mission issues as top stressors among </a:t>
            </a:r>
            <a:r>
              <a:rPr lang="en-US" sz="2000" dirty="0" smtClean="0">
                <a:solidFill>
                  <a:schemeClr val="bg1"/>
                </a:solidFill>
                <a:latin typeface="Calibri" pitchFamily="34" charset="0"/>
              </a:rPr>
              <a:t>Service Members.</a:t>
            </a:r>
            <a:endParaRPr lang="en-US" dirty="0">
              <a:solidFill>
                <a:schemeClr val="bg1"/>
              </a:solidFill>
            </a:endParaRPr>
          </a:p>
        </p:txBody>
      </p:sp>
      <p:sp>
        <p:nvSpPr>
          <p:cNvPr id="8" name="TextBox 8"/>
          <p:cNvSpPr txBox="1">
            <a:spLocks noChangeArrowheads="1"/>
          </p:cNvSpPr>
          <p:nvPr/>
        </p:nvSpPr>
        <p:spPr bwMode="auto">
          <a:xfrm>
            <a:off x="4419600" y="304800"/>
            <a:ext cx="4441668" cy="954107"/>
          </a:xfrm>
          <a:prstGeom prst="rect">
            <a:avLst/>
          </a:prstGeom>
          <a:noFill/>
          <a:ln w="9525">
            <a:noFill/>
            <a:miter lim="800000"/>
            <a:headEnd/>
            <a:tailEnd/>
          </a:ln>
        </p:spPr>
        <p:txBody>
          <a:bodyPr wrap="square">
            <a:spAutoFit/>
          </a:bodyPr>
          <a:lstStyle/>
          <a:p>
            <a:pPr algn="r"/>
            <a:r>
              <a:rPr lang="en-US" sz="2800" dirty="0" smtClean="0">
                <a:solidFill>
                  <a:srgbClr val="FFCC29"/>
                </a:solidFill>
                <a:latin typeface="Arial Narrow" pitchFamily="34" charset="0"/>
                <a:cs typeface="Arial" pitchFamily="34" charset="0"/>
              </a:rPr>
              <a:t>Facts About Our Service Members and Families</a:t>
            </a:r>
            <a:endParaRPr lang="en-US" sz="2800" dirty="0">
              <a:solidFill>
                <a:srgbClr val="FFCC29"/>
              </a:solidFill>
              <a:latin typeface="Arial Narrow" pitchFamily="34" charset="0"/>
              <a:cs typeface="Arial" pitchFamily="34" charset="0"/>
            </a:endParaRPr>
          </a:p>
        </p:txBody>
      </p:sp>
    </p:spTree>
    <p:extLst>
      <p:ext uri="{BB962C8B-B14F-4D97-AF65-F5344CB8AC3E}">
        <p14:creationId xmlns="" xmlns:p14="http://schemas.microsoft.com/office/powerpoint/2010/main" val="140603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background 1 w_graphic.jpg"/>
          <p:cNvPicPr>
            <a:picLocks noChangeAspect="1"/>
          </p:cNvPicPr>
          <p:nvPr/>
        </p:nvPicPr>
        <p:blipFill>
          <a:blip r:embed="rId2" cstate="print"/>
          <a:stretch>
            <a:fillRect/>
          </a:stretch>
        </p:blipFill>
        <p:spPr>
          <a:xfrm>
            <a:off x="0" y="0"/>
            <a:ext cx="9144000" cy="6858000"/>
          </a:xfrm>
          <a:prstGeom prst="rect">
            <a:avLst/>
          </a:prstGeom>
        </p:spPr>
      </p:pic>
      <p:sp>
        <p:nvSpPr>
          <p:cNvPr id="6" name="Content Placeholder 2"/>
          <p:cNvSpPr>
            <a:spLocks noGrp="1"/>
          </p:cNvSpPr>
          <p:nvPr>
            <p:ph idx="1"/>
          </p:nvPr>
        </p:nvSpPr>
        <p:spPr>
          <a:xfrm>
            <a:off x="533400" y="2362200"/>
            <a:ext cx="8382000" cy="2133600"/>
          </a:xfrm>
          <a:noFill/>
        </p:spPr>
        <p:txBody>
          <a:bodyPr>
            <a:noAutofit/>
          </a:bodyPr>
          <a:lstStyle/>
          <a:p>
            <a:pPr marL="0" indent="0" algn="ctr">
              <a:spcBef>
                <a:spcPts val="0"/>
              </a:spcBef>
              <a:buNone/>
            </a:pPr>
            <a:r>
              <a:rPr lang="en-US" sz="4000" dirty="0" smtClean="0">
                <a:latin typeface="Arial Black" pitchFamily="34" charset="0"/>
              </a:rPr>
              <a:t>Common Legal Challenges Encountered by Service Members and Families</a:t>
            </a:r>
            <a:endParaRPr lang="en-US" sz="4000" dirty="0">
              <a:latin typeface="Arial Black" pitchFamily="34" charset="0"/>
            </a:endParaRPr>
          </a:p>
        </p:txBody>
      </p:sp>
      <p:sp>
        <p:nvSpPr>
          <p:cNvPr id="7" name="TextBox 6"/>
          <p:cNvSpPr txBox="1">
            <a:spLocks noChangeArrowheads="1"/>
          </p:cNvSpPr>
          <p:nvPr/>
        </p:nvSpPr>
        <p:spPr bwMode="auto">
          <a:xfrm>
            <a:off x="4114800" y="304800"/>
            <a:ext cx="4879477" cy="954107"/>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AOS Building Awareness Campaign</a:t>
            </a:r>
          </a:p>
          <a:p>
            <a:pPr algn="r"/>
            <a:r>
              <a:rPr lang="en-US" sz="2800" dirty="0" smtClean="0">
                <a:solidFill>
                  <a:srgbClr val="FFCC29"/>
                </a:solidFill>
                <a:latin typeface="Arial Narrow" pitchFamily="34" charset="0"/>
                <a:cs typeface="Arial" pitchFamily="34" charset="0"/>
              </a:rPr>
              <a:t>Legal Assistance Focus Area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jpg"/>
          <p:cNvPicPr>
            <a:picLocks noChangeAspect="1"/>
          </p:cNvPicPr>
          <p:nvPr/>
        </p:nvPicPr>
        <p:blipFill>
          <a:blip r:embed="rId2" cstate="print"/>
          <a:stretch>
            <a:fillRect/>
          </a:stretch>
        </p:blipFill>
        <p:spPr>
          <a:xfrm>
            <a:off x="34119" y="0"/>
            <a:ext cx="9144000" cy="6858000"/>
          </a:xfrm>
          <a:prstGeom prst="rect">
            <a:avLst/>
          </a:prstGeom>
        </p:spPr>
      </p:pic>
      <p:sp>
        <p:nvSpPr>
          <p:cNvPr id="5" name="Content Placeholder 6"/>
          <p:cNvSpPr>
            <a:spLocks noGrp="1"/>
          </p:cNvSpPr>
          <p:nvPr>
            <p:ph idx="1"/>
          </p:nvPr>
        </p:nvSpPr>
        <p:spPr>
          <a:xfrm>
            <a:off x="381000" y="1981200"/>
            <a:ext cx="8153400" cy="1447800"/>
          </a:xfrm>
          <a:solidFill>
            <a:schemeClr val="bg2">
              <a:lumMod val="75000"/>
              <a:alpha val="0"/>
            </a:schemeClr>
          </a:solidFill>
        </p:spPr>
        <p:txBody>
          <a:bodyPr>
            <a:noAutofit/>
          </a:bodyPr>
          <a:lstStyle/>
          <a:p>
            <a:pPr indent="0">
              <a:buClr>
                <a:srgbClr val="663300"/>
              </a:buClr>
              <a:buNone/>
            </a:pPr>
            <a:r>
              <a:rPr lang="en-US" sz="2800" b="1" i="1" dirty="0" smtClean="0"/>
              <a:t>Common Legal Challenges Encountered by Service Members and Their Families:</a:t>
            </a:r>
            <a:endParaRPr lang="en-US" sz="1600" b="1" i="1" dirty="0" smtClean="0"/>
          </a:p>
          <a:p>
            <a:pPr indent="0">
              <a:buClr>
                <a:srgbClr val="663300"/>
              </a:buClr>
              <a:buNone/>
            </a:pPr>
            <a:r>
              <a:rPr lang="en-US" sz="1600" dirty="0"/>
              <a:t>From JAG and legal system interviews</a:t>
            </a:r>
          </a:p>
          <a:p>
            <a:pPr indent="0">
              <a:buClr>
                <a:srgbClr val="663300"/>
              </a:buClr>
              <a:buNone/>
            </a:pPr>
            <a:endParaRPr lang="en-US" sz="2400" dirty="0" smtClean="0"/>
          </a:p>
          <a:p>
            <a:pPr>
              <a:buClr>
                <a:srgbClr val="663300"/>
              </a:buClr>
              <a:buNone/>
            </a:pPr>
            <a:endParaRPr lang="en-US" sz="1400" dirty="0" smtClean="0">
              <a:solidFill>
                <a:srgbClr val="663300">
                  <a:alpha val="0"/>
                </a:srgbClr>
              </a:solidFill>
            </a:endParaRPr>
          </a:p>
          <a:p>
            <a:pPr>
              <a:spcBef>
                <a:spcPts val="1200"/>
              </a:spcBef>
              <a:buClr>
                <a:srgbClr val="663300"/>
              </a:buClr>
              <a:buNone/>
            </a:pPr>
            <a:endParaRPr lang="en-US" sz="2400" dirty="0"/>
          </a:p>
        </p:txBody>
      </p:sp>
      <p:sp>
        <p:nvSpPr>
          <p:cNvPr id="7" name="TextBox 8"/>
          <p:cNvSpPr txBox="1">
            <a:spLocks noChangeArrowheads="1"/>
          </p:cNvSpPr>
          <p:nvPr/>
        </p:nvSpPr>
        <p:spPr bwMode="auto">
          <a:xfrm>
            <a:off x="5105400" y="457200"/>
            <a:ext cx="3735318" cy="523220"/>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Common Legal Challenges</a:t>
            </a:r>
            <a:endParaRPr lang="en-US" sz="2800" dirty="0">
              <a:solidFill>
                <a:srgbClr val="FFCC29"/>
              </a:solidFill>
              <a:latin typeface="Arial Narrow" pitchFamily="34" charset="0"/>
              <a:cs typeface="Arial" pitchFamily="34" charset="0"/>
            </a:endParaRPr>
          </a:p>
        </p:txBody>
      </p:sp>
      <p:grpSp>
        <p:nvGrpSpPr>
          <p:cNvPr id="3" name="Group 7"/>
          <p:cNvGrpSpPr/>
          <p:nvPr/>
        </p:nvGrpSpPr>
        <p:grpSpPr>
          <a:xfrm>
            <a:off x="838200" y="3404529"/>
            <a:ext cx="7324577" cy="2310471"/>
            <a:chOff x="914400" y="3166408"/>
            <a:chExt cx="7324577" cy="2310471"/>
          </a:xfrm>
        </p:grpSpPr>
        <p:sp>
          <p:nvSpPr>
            <p:cNvPr id="2" name="Rectangle 1"/>
            <p:cNvSpPr/>
            <p:nvPr/>
          </p:nvSpPr>
          <p:spPr>
            <a:xfrm>
              <a:off x="914400" y="3168555"/>
              <a:ext cx="4495800" cy="2308324"/>
            </a:xfrm>
            <a:prstGeom prst="rect">
              <a:avLst/>
            </a:prstGeom>
          </p:spPr>
          <p:txBody>
            <a:bodyPr wrap="square">
              <a:spAutoFit/>
            </a:bodyPr>
            <a:lstStyle/>
            <a:p>
              <a:r>
                <a:rPr lang="en-US" sz="2400" dirty="0">
                  <a:solidFill>
                    <a:srgbClr val="663300"/>
                  </a:solidFill>
                </a:rPr>
                <a:t>Separation and divorce</a:t>
              </a:r>
            </a:p>
            <a:p>
              <a:r>
                <a:rPr lang="en-US" sz="2400" dirty="0">
                  <a:solidFill>
                    <a:srgbClr val="663300"/>
                  </a:solidFill>
                </a:rPr>
                <a:t>Family support (soldier deployed)</a:t>
              </a:r>
            </a:p>
            <a:p>
              <a:r>
                <a:rPr lang="en-US" sz="2400" dirty="0">
                  <a:solidFill>
                    <a:srgbClr val="663300"/>
                  </a:solidFill>
                </a:rPr>
                <a:t>Child custody</a:t>
              </a:r>
            </a:p>
            <a:p>
              <a:r>
                <a:rPr lang="en-US" sz="2400" dirty="0">
                  <a:solidFill>
                    <a:srgbClr val="663300"/>
                  </a:solidFill>
                </a:rPr>
                <a:t>Domestic violence</a:t>
              </a:r>
            </a:p>
            <a:p>
              <a:r>
                <a:rPr lang="en-US" sz="2400" dirty="0">
                  <a:solidFill>
                    <a:srgbClr val="663300"/>
                  </a:solidFill>
                </a:rPr>
                <a:t>Financial support</a:t>
              </a:r>
            </a:p>
            <a:p>
              <a:r>
                <a:rPr lang="en-US" sz="2400" dirty="0">
                  <a:solidFill>
                    <a:srgbClr val="663300"/>
                  </a:solidFill>
                </a:rPr>
                <a:t>DUI</a:t>
              </a:r>
            </a:p>
          </p:txBody>
        </p:sp>
        <p:sp>
          <p:nvSpPr>
            <p:cNvPr id="9" name="TextBox 8"/>
            <p:cNvSpPr txBox="1"/>
            <p:nvPr/>
          </p:nvSpPr>
          <p:spPr>
            <a:xfrm>
              <a:off x="5410200" y="3166408"/>
              <a:ext cx="2828777" cy="1938992"/>
            </a:xfrm>
            <a:prstGeom prst="rect">
              <a:avLst/>
            </a:prstGeom>
            <a:noFill/>
          </p:spPr>
          <p:txBody>
            <a:bodyPr wrap="square" rtlCol="0">
              <a:spAutoFit/>
            </a:bodyPr>
            <a:lstStyle/>
            <a:p>
              <a:r>
                <a:rPr lang="en-US" sz="2400" dirty="0" smtClean="0">
                  <a:solidFill>
                    <a:srgbClr val="663300"/>
                  </a:solidFill>
                </a:rPr>
                <a:t>Paternity orders</a:t>
              </a:r>
            </a:p>
            <a:p>
              <a:r>
                <a:rPr lang="en-US" sz="2400" dirty="0" smtClean="0">
                  <a:solidFill>
                    <a:srgbClr val="663300"/>
                  </a:solidFill>
                </a:rPr>
                <a:t>Contracts and leases</a:t>
              </a:r>
            </a:p>
            <a:p>
              <a:r>
                <a:rPr lang="en-US" sz="2400" dirty="0" smtClean="0">
                  <a:solidFill>
                    <a:srgbClr val="663300"/>
                  </a:solidFill>
                </a:rPr>
                <a:t>Wills</a:t>
              </a:r>
            </a:p>
            <a:p>
              <a:r>
                <a:rPr lang="en-US" sz="2400" dirty="0" smtClean="0">
                  <a:solidFill>
                    <a:srgbClr val="663300"/>
                  </a:solidFill>
                </a:rPr>
                <a:t>Power of Attorney</a:t>
              </a:r>
            </a:p>
            <a:p>
              <a:r>
                <a:rPr lang="en-US" sz="2400" dirty="0" smtClean="0">
                  <a:solidFill>
                    <a:srgbClr val="663300"/>
                  </a:solidFill>
                </a:rPr>
                <a:t>Immigration</a:t>
              </a:r>
              <a:endParaRPr lang="en-US" sz="2400" dirty="0">
                <a:solidFill>
                  <a:srgbClr val="663300"/>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background 1 w_graphic.jpg"/>
          <p:cNvPicPr>
            <a:picLocks noChangeAspect="1"/>
          </p:cNvPicPr>
          <p:nvPr/>
        </p:nvPicPr>
        <p:blipFill>
          <a:blip r:embed="rId2" cstate="print"/>
          <a:stretch>
            <a:fillRect/>
          </a:stretch>
        </p:blipFill>
        <p:spPr>
          <a:xfrm>
            <a:off x="0" y="0"/>
            <a:ext cx="9144000" cy="6858000"/>
          </a:xfrm>
          <a:prstGeom prst="rect">
            <a:avLst/>
          </a:prstGeom>
        </p:spPr>
      </p:pic>
      <p:sp>
        <p:nvSpPr>
          <p:cNvPr id="8" name="Content Placeholder 2"/>
          <p:cNvSpPr>
            <a:spLocks noGrp="1"/>
          </p:cNvSpPr>
          <p:nvPr>
            <p:ph idx="1"/>
          </p:nvPr>
        </p:nvSpPr>
        <p:spPr>
          <a:xfrm>
            <a:off x="457200" y="2743200"/>
            <a:ext cx="8382000" cy="2133600"/>
          </a:xfrm>
          <a:noFill/>
        </p:spPr>
        <p:txBody>
          <a:bodyPr>
            <a:noAutofit/>
          </a:bodyPr>
          <a:lstStyle/>
          <a:p>
            <a:pPr marL="0" indent="0" algn="ctr">
              <a:spcBef>
                <a:spcPts val="0"/>
              </a:spcBef>
              <a:buNone/>
            </a:pPr>
            <a:r>
              <a:rPr lang="en-US" sz="4000" dirty="0" smtClean="0">
                <a:latin typeface="Arial Black" pitchFamily="34" charset="0"/>
              </a:rPr>
              <a:t>Impact of Legal Issues on Military Operations</a:t>
            </a:r>
            <a:endParaRPr lang="en-US" sz="4000" dirty="0">
              <a:latin typeface="Arial Black" pitchFamily="34" charset="0"/>
            </a:endParaRPr>
          </a:p>
        </p:txBody>
      </p:sp>
      <p:sp>
        <p:nvSpPr>
          <p:cNvPr id="6" name="TextBox 5"/>
          <p:cNvSpPr txBox="1">
            <a:spLocks noChangeArrowheads="1"/>
          </p:cNvSpPr>
          <p:nvPr/>
        </p:nvSpPr>
        <p:spPr bwMode="auto">
          <a:xfrm>
            <a:off x="4114800" y="304800"/>
            <a:ext cx="4879477" cy="954107"/>
          </a:xfrm>
          <a:prstGeom prst="rect">
            <a:avLst/>
          </a:prstGeom>
          <a:noFill/>
          <a:ln w="9525">
            <a:noFill/>
            <a:miter lim="800000"/>
            <a:headEnd/>
            <a:tailEnd/>
          </a:ln>
        </p:spPr>
        <p:txBody>
          <a:bodyPr wrap="none">
            <a:spAutoFit/>
          </a:bodyPr>
          <a:lstStyle/>
          <a:p>
            <a:pPr algn="r"/>
            <a:r>
              <a:rPr lang="en-US" sz="2800" dirty="0" smtClean="0">
                <a:solidFill>
                  <a:srgbClr val="FFCC29"/>
                </a:solidFill>
                <a:latin typeface="Arial Narrow" pitchFamily="34" charset="0"/>
                <a:cs typeface="Arial" pitchFamily="34" charset="0"/>
              </a:rPr>
              <a:t>AOS Building Awareness Campaign</a:t>
            </a:r>
          </a:p>
          <a:p>
            <a:pPr algn="r"/>
            <a:r>
              <a:rPr lang="en-US" sz="2800" dirty="0" smtClean="0">
                <a:solidFill>
                  <a:srgbClr val="FFCC29"/>
                </a:solidFill>
                <a:latin typeface="Arial Narrow" pitchFamily="34" charset="0"/>
                <a:cs typeface="Arial" pitchFamily="34" charset="0"/>
              </a:rPr>
              <a:t>Legal Assistance Focus Area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4855</TotalTime>
  <Words>1309</Words>
  <Application>Microsoft Office PowerPoint</Application>
  <PresentationFormat>On-screen Show (4:3)</PresentationFormat>
  <Paragraphs>202</Paragraphs>
  <Slides>31</Slides>
  <Notes>10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Impact on Military Operations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Mike Stubblefield</dc:creator>
  <cp:lastModifiedBy>Freeman, William E.</cp:lastModifiedBy>
  <cp:revision>340</cp:revision>
  <dcterms:created xsi:type="dcterms:W3CDTF">2010-02-17T20:37:35Z</dcterms:created>
  <dcterms:modified xsi:type="dcterms:W3CDTF">2011-03-15T12:43:00Z</dcterms:modified>
</cp:coreProperties>
</file>